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IBM Plex Sans Bold" charset="1" panose="020B0803050203000203"/>
      <p:regular r:id="rId42"/>
    </p:embeddedFont>
    <p:embeddedFont>
      <p:font typeface="IBM Plex Sans" charset="1" panose="020B0503050203000203"/>
      <p:regular r:id="rId43"/>
    </p:embeddedFont>
    <p:embeddedFont>
      <p:font typeface="Amicale Light" charset="1" panose="00000400000000000000"/>
      <p:regular r:id="rId44"/>
    </p:embeddedFont>
    <p:embeddedFont>
      <p:font typeface="Amicale"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7.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969353" y="154305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27318" y="2712259"/>
            <a:ext cx="6517471" cy="4118171"/>
          </a:xfrm>
          <a:prstGeom prst="rect">
            <a:avLst/>
          </a:prstGeom>
        </p:spPr>
        <p:txBody>
          <a:bodyPr anchor="t" rtlCol="false" tIns="0" lIns="0" bIns="0" rIns="0">
            <a:spAutoFit/>
          </a:bodyPr>
          <a:lstStyle/>
          <a:p>
            <a:pPr algn="l">
              <a:lnSpc>
                <a:spcPts val="10901"/>
              </a:lnSpc>
            </a:pPr>
            <a:r>
              <a:rPr lang="en-US" b="true" sz="8713" spc="-26">
                <a:solidFill>
                  <a:srgbClr val="D7E5D8"/>
                </a:solidFill>
                <a:latin typeface="IBM Plex Sans Bold"/>
                <a:ea typeface="IBM Plex Sans Bold"/>
                <a:cs typeface="IBM Plex Sans Bold"/>
                <a:sym typeface="IBM Plex Sans Bold"/>
              </a:rPr>
              <a:t>PROJECT 4 :</a:t>
            </a:r>
          </a:p>
          <a:p>
            <a:pPr algn="l">
              <a:lnSpc>
                <a:spcPts val="10901"/>
              </a:lnSpc>
            </a:pPr>
            <a:r>
              <a:rPr lang="en-US" b="true" sz="8713" spc="-26">
                <a:solidFill>
                  <a:srgbClr val="D7E5D8"/>
                </a:solidFill>
                <a:latin typeface="IBM Plex Sans Bold"/>
                <a:ea typeface="IBM Plex Sans Bold"/>
                <a:cs typeface="IBM Plex Sans Bold"/>
                <a:sym typeface="IBM Plex Sans Bold"/>
              </a:rPr>
              <a:t>MACHINE</a:t>
            </a:r>
          </a:p>
          <a:p>
            <a:pPr algn="l">
              <a:lnSpc>
                <a:spcPts val="10901"/>
              </a:lnSpc>
            </a:pPr>
            <a:r>
              <a:rPr lang="en-US" b="true" sz="8713" spc="-26">
                <a:solidFill>
                  <a:srgbClr val="D7E5D8"/>
                </a:solidFill>
                <a:latin typeface="IBM Plex Sans Bold"/>
                <a:ea typeface="IBM Plex Sans Bold"/>
                <a:cs typeface="IBM Plex Sans Bold"/>
                <a:sym typeface="IBM Plex Sans Bold"/>
              </a:rPr>
              <a:t>LEARNING</a:t>
            </a:r>
          </a:p>
        </p:txBody>
      </p:sp>
      <p:sp>
        <p:nvSpPr>
          <p:cNvPr name="TextBox 8" id="8"/>
          <p:cNvSpPr txBox="true"/>
          <p:nvPr/>
        </p:nvSpPr>
        <p:spPr>
          <a:xfrm rot="0">
            <a:off x="3065503" y="7805321"/>
            <a:ext cx="6078497"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Catherine, Gita, Kabir, Wisdom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528457" y="2337605"/>
            <a:ext cx="12108269" cy="6920695"/>
          </a:xfrm>
          <a:custGeom>
            <a:avLst/>
            <a:gdLst/>
            <a:ahLst/>
            <a:cxnLst/>
            <a:rect r="r" b="b" t="t" l="l"/>
            <a:pathLst>
              <a:path h="6920695" w="12108269">
                <a:moveTo>
                  <a:pt x="0" y="0"/>
                </a:moveTo>
                <a:lnTo>
                  <a:pt x="12108269" y="0"/>
                </a:lnTo>
                <a:lnTo>
                  <a:pt x="12108269" y="6920695"/>
                </a:lnTo>
                <a:lnTo>
                  <a:pt x="0" y="6920695"/>
                </a:lnTo>
                <a:lnTo>
                  <a:pt x="0" y="0"/>
                </a:lnTo>
                <a:close/>
              </a:path>
            </a:pathLst>
          </a:custGeom>
          <a:blipFill>
            <a:blip r:embed="rId4"/>
            <a:stretch>
              <a:fillRect l="0" t="0" r="0" b="0"/>
            </a:stretch>
          </a:blipFill>
        </p:spPr>
      </p:sp>
      <p:sp>
        <p:nvSpPr>
          <p:cNvPr name="TextBox 8" id="8"/>
          <p:cNvSpPr txBox="true"/>
          <p:nvPr/>
        </p:nvSpPr>
        <p:spPr>
          <a:xfrm rot="0">
            <a:off x="1528457" y="1009650"/>
            <a:ext cx="10451369" cy="760955"/>
          </a:xfrm>
          <a:prstGeom prst="rect">
            <a:avLst/>
          </a:prstGeom>
        </p:spPr>
        <p:txBody>
          <a:bodyPr anchor="t" rtlCol="false" tIns="0" lIns="0" bIns="0" rIns="0">
            <a:spAutoFit/>
          </a:bodyPr>
          <a:lstStyle/>
          <a:p>
            <a:pPr algn="l">
              <a:lnSpc>
                <a:spcPts val="6130"/>
              </a:lnSpc>
            </a:pPr>
            <a:r>
              <a:rPr lang="en-US" b="true" sz="4900" spc="-14">
                <a:solidFill>
                  <a:srgbClr val="D7E5D8"/>
                </a:solidFill>
                <a:latin typeface="IBM Plex Sans Bold"/>
                <a:ea typeface="IBM Plex Sans Bold"/>
                <a:cs typeface="IBM Plex Sans Bold"/>
                <a:sym typeface="IBM Plex Sans Bold"/>
              </a:rPr>
              <a:t>WIND SPEED BY WEATHER TYPE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816272" y="394637"/>
            <a:ext cx="11920089" cy="4500881"/>
          </a:xfrm>
          <a:prstGeom prst="rect">
            <a:avLst/>
          </a:prstGeom>
        </p:spPr>
        <p:txBody>
          <a:bodyPr anchor="t" rtlCol="false" tIns="0" lIns="0" bIns="0" rIns="0">
            <a:spAutoFit/>
          </a:bodyPr>
          <a:lstStyle/>
          <a:p>
            <a:pPr algn="l">
              <a:lnSpc>
                <a:spcPts val="3542"/>
              </a:lnSpc>
            </a:pPr>
            <a:r>
              <a:rPr lang="en-US" sz="2198" spc="30">
                <a:solidFill>
                  <a:srgbClr val="D7E5D8"/>
                </a:solidFill>
                <a:latin typeface="Amicale Light"/>
                <a:ea typeface="Amicale Light"/>
                <a:cs typeface="Amicale Light"/>
                <a:sym typeface="Amicale Light"/>
              </a:rPr>
              <a:t>Bar Charts :</a:t>
            </a:r>
          </a:p>
          <a:p>
            <a:pPr algn="l">
              <a:lnSpc>
                <a:spcPts val="3542"/>
              </a:lnSpc>
            </a:pPr>
          </a:p>
          <a:p>
            <a:pPr algn="l">
              <a:lnSpc>
                <a:spcPts val="3542"/>
              </a:lnSpc>
            </a:pPr>
            <a:r>
              <a:rPr lang="en-US" sz="2198" spc="30">
                <a:solidFill>
                  <a:srgbClr val="D7E5D8"/>
                </a:solidFill>
                <a:latin typeface="Amicale Light"/>
                <a:ea typeface="Amicale Light"/>
                <a:cs typeface="Amicale Light"/>
                <a:sym typeface="Amicale Light"/>
              </a:rPr>
              <a:t>1. Rain is the most frequent weather condition across all months, with peaks in winter months (November–March).</a:t>
            </a:r>
          </a:p>
          <a:p>
            <a:pPr algn="l">
              <a:lnSpc>
                <a:spcPts val="3542"/>
              </a:lnSpc>
            </a:pPr>
            <a:r>
              <a:rPr lang="en-US" sz="2198" spc="30">
                <a:solidFill>
                  <a:srgbClr val="D7E5D8"/>
                </a:solidFill>
                <a:latin typeface="Amicale Light"/>
                <a:ea typeface="Amicale Light"/>
                <a:cs typeface="Amicale Light"/>
                <a:sym typeface="Amicale Light"/>
              </a:rPr>
              <a:t> 2. Sun is more common in summer (June–August) and significantly decreases in the rainy months.</a:t>
            </a:r>
          </a:p>
          <a:p>
            <a:pPr algn="l">
              <a:lnSpc>
                <a:spcPts val="3542"/>
              </a:lnSpc>
            </a:pPr>
            <a:r>
              <a:rPr lang="en-US" sz="2198" spc="30">
                <a:solidFill>
                  <a:srgbClr val="D7E5D8"/>
                </a:solidFill>
                <a:latin typeface="Amicale Light"/>
                <a:ea typeface="Amicale Light"/>
                <a:cs typeface="Amicale Light"/>
                <a:sym typeface="Amicale Light"/>
              </a:rPr>
              <a:t> 3. Drizzle and fog appear throughout the year but are more prominent in the colder months.</a:t>
            </a:r>
          </a:p>
          <a:p>
            <a:pPr algn="l">
              <a:lnSpc>
                <a:spcPts val="3542"/>
              </a:lnSpc>
            </a:pPr>
            <a:r>
              <a:rPr lang="en-US" sz="2198" spc="30">
                <a:solidFill>
                  <a:srgbClr val="D7E5D8"/>
                </a:solidFill>
                <a:latin typeface="Amicale Light"/>
                <a:ea typeface="Amicale Light"/>
                <a:cs typeface="Amicale Light"/>
                <a:sym typeface="Amicale Light"/>
              </a:rPr>
              <a:t> 4. Snow is infrequent and occurs mainly in winter months (December–February).</a:t>
            </a:r>
          </a:p>
          <a:p>
            <a:pPr algn="l">
              <a:lnSpc>
                <a:spcPts val="3542"/>
              </a:lnSpc>
            </a:pPr>
          </a:p>
        </p:txBody>
      </p:sp>
      <p:sp>
        <p:nvSpPr>
          <p:cNvPr name="TextBox 9" id="9"/>
          <p:cNvSpPr txBox="true"/>
          <p:nvPr/>
        </p:nvSpPr>
        <p:spPr>
          <a:xfrm rot="0">
            <a:off x="4971238" y="4762168"/>
            <a:ext cx="11920089" cy="4949112"/>
          </a:xfrm>
          <a:prstGeom prst="rect">
            <a:avLst/>
          </a:prstGeom>
        </p:spPr>
        <p:txBody>
          <a:bodyPr anchor="t" rtlCol="false" tIns="0" lIns="0" bIns="0" rIns="0">
            <a:spAutoFit/>
          </a:bodyPr>
          <a:lstStyle/>
          <a:p>
            <a:pPr algn="l">
              <a:lnSpc>
                <a:spcPts val="3542"/>
              </a:lnSpc>
            </a:pPr>
            <a:r>
              <a:rPr lang="en-US" sz="2198" spc="30">
                <a:solidFill>
                  <a:srgbClr val="D7E5D8"/>
                </a:solidFill>
                <a:latin typeface="Amicale Light"/>
                <a:ea typeface="Amicale Light"/>
                <a:cs typeface="Amicale Light"/>
                <a:sym typeface="Amicale Light"/>
              </a:rPr>
              <a:t>Box Plot :</a:t>
            </a:r>
          </a:p>
          <a:p>
            <a:pPr algn="l">
              <a:lnSpc>
                <a:spcPts val="3542"/>
              </a:lnSpc>
            </a:pPr>
          </a:p>
          <a:p>
            <a:pPr algn="l">
              <a:lnSpc>
                <a:spcPts val="3542"/>
              </a:lnSpc>
            </a:pPr>
            <a:r>
              <a:rPr lang="en-US" sz="2198" spc="30">
                <a:solidFill>
                  <a:srgbClr val="D7E5D8"/>
                </a:solidFill>
                <a:latin typeface="Amicale Light"/>
                <a:ea typeface="Amicale Light"/>
                <a:cs typeface="Amicale Light"/>
                <a:sym typeface="Amicale Light"/>
              </a:rPr>
              <a:t>1. Snow has the highest median wind speed, indicating windier conditions during snowfall.</a:t>
            </a:r>
          </a:p>
          <a:p>
            <a:pPr algn="l">
              <a:lnSpc>
                <a:spcPts val="3542"/>
              </a:lnSpc>
            </a:pPr>
            <a:r>
              <a:rPr lang="en-US" sz="2198" spc="30">
                <a:solidFill>
                  <a:srgbClr val="D7E5D8"/>
                </a:solidFill>
                <a:latin typeface="Amicale Light"/>
                <a:ea typeface="Amicale Light"/>
                <a:cs typeface="Amicale Light"/>
                <a:sym typeface="Amicale Light"/>
              </a:rPr>
              <a:t> 2. Rain and sun have a wide range of wind speeds, including high outliers (above 8 m/s).</a:t>
            </a:r>
          </a:p>
          <a:p>
            <a:pPr algn="l">
              <a:lnSpc>
                <a:spcPts val="3542"/>
              </a:lnSpc>
            </a:pPr>
            <a:r>
              <a:rPr lang="en-US" sz="2198" spc="30">
                <a:solidFill>
                  <a:srgbClr val="D7E5D8"/>
                </a:solidFill>
                <a:latin typeface="Amicale Light"/>
                <a:ea typeface="Amicale Light"/>
                <a:cs typeface="Amicale Light"/>
                <a:sym typeface="Amicale Light"/>
              </a:rPr>
              <a:t> 3. Drizzle and fog have the lowest median wind speeds, suggesting calmer weather during these conditions.</a:t>
            </a:r>
          </a:p>
          <a:p>
            <a:pPr algn="l">
              <a:lnSpc>
                <a:spcPts val="3542"/>
              </a:lnSpc>
            </a:pPr>
            <a:r>
              <a:rPr lang="en-US" sz="2198" spc="30">
                <a:solidFill>
                  <a:srgbClr val="D7E5D8"/>
                </a:solidFill>
                <a:latin typeface="Amicale Light"/>
                <a:ea typeface="Amicale Light"/>
                <a:cs typeface="Amicale Light"/>
                <a:sym typeface="Amicale Light"/>
              </a:rPr>
              <a:t> 4. There are multiple outliers, especially for rain and snow, showing that extreme wind speeds occur occasionally.</a:t>
            </a:r>
          </a:p>
          <a:p>
            <a:pPr algn="l">
              <a:lnSpc>
                <a:spcPts val="3542"/>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2068364" y="5105712"/>
            <a:ext cx="6498726" cy="4152588"/>
          </a:xfrm>
          <a:custGeom>
            <a:avLst/>
            <a:gdLst/>
            <a:ahLst/>
            <a:cxnLst/>
            <a:rect r="r" b="b" t="t" l="l"/>
            <a:pathLst>
              <a:path h="4152588" w="6498726">
                <a:moveTo>
                  <a:pt x="0" y="0"/>
                </a:moveTo>
                <a:lnTo>
                  <a:pt x="6498726" y="0"/>
                </a:lnTo>
                <a:lnTo>
                  <a:pt x="6498726" y="4152588"/>
                </a:lnTo>
                <a:lnTo>
                  <a:pt x="0" y="4152588"/>
                </a:lnTo>
                <a:lnTo>
                  <a:pt x="0" y="0"/>
                </a:lnTo>
                <a:close/>
              </a:path>
            </a:pathLst>
          </a:custGeom>
          <a:blipFill>
            <a:blip r:embed="rId4"/>
            <a:stretch>
              <a:fillRect l="0" t="0" r="0" b="0"/>
            </a:stretch>
          </a:blipFill>
        </p:spPr>
      </p:sp>
      <p:sp>
        <p:nvSpPr>
          <p:cNvPr name="Freeform 8" id="8"/>
          <p:cNvSpPr/>
          <p:nvPr/>
        </p:nvSpPr>
        <p:spPr>
          <a:xfrm flipH="false" flipV="false" rot="0">
            <a:off x="8567090" y="5105712"/>
            <a:ext cx="6352338" cy="4152588"/>
          </a:xfrm>
          <a:custGeom>
            <a:avLst/>
            <a:gdLst/>
            <a:ahLst/>
            <a:cxnLst/>
            <a:rect r="r" b="b" t="t" l="l"/>
            <a:pathLst>
              <a:path h="4152588" w="6352338">
                <a:moveTo>
                  <a:pt x="0" y="0"/>
                </a:moveTo>
                <a:lnTo>
                  <a:pt x="6352338" y="0"/>
                </a:lnTo>
                <a:lnTo>
                  <a:pt x="6352338" y="4152588"/>
                </a:lnTo>
                <a:lnTo>
                  <a:pt x="0" y="4152588"/>
                </a:lnTo>
                <a:lnTo>
                  <a:pt x="0" y="0"/>
                </a:lnTo>
                <a:close/>
              </a:path>
            </a:pathLst>
          </a:custGeom>
          <a:blipFill>
            <a:blip r:embed="rId5"/>
            <a:stretch>
              <a:fillRect l="0" t="0" r="0" b="0"/>
            </a:stretch>
          </a:blipFill>
        </p:spPr>
      </p:sp>
      <p:sp>
        <p:nvSpPr>
          <p:cNvPr name="Freeform 9" id="9"/>
          <p:cNvSpPr/>
          <p:nvPr/>
        </p:nvSpPr>
        <p:spPr>
          <a:xfrm flipH="false" flipV="false" rot="0">
            <a:off x="5317727" y="1028700"/>
            <a:ext cx="6323832" cy="4077012"/>
          </a:xfrm>
          <a:custGeom>
            <a:avLst/>
            <a:gdLst/>
            <a:ahLst/>
            <a:cxnLst/>
            <a:rect r="r" b="b" t="t" l="l"/>
            <a:pathLst>
              <a:path h="4077012" w="6323832">
                <a:moveTo>
                  <a:pt x="0" y="0"/>
                </a:moveTo>
                <a:lnTo>
                  <a:pt x="6323832" y="0"/>
                </a:lnTo>
                <a:lnTo>
                  <a:pt x="6323832" y="4077012"/>
                </a:lnTo>
                <a:lnTo>
                  <a:pt x="0" y="4077012"/>
                </a:lnTo>
                <a:lnTo>
                  <a:pt x="0" y="0"/>
                </a:lnTo>
                <a:close/>
              </a:path>
            </a:pathLst>
          </a:custGeom>
          <a:blipFill>
            <a:blip r:embed="rId6"/>
            <a:stretch>
              <a:fillRect l="0" t="0" r="0" b="0"/>
            </a:stretch>
          </a:blipFill>
        </p:spPr>
      </p:sp>
      <p:sp>
        <p:nvSpPr>
          <p:cNvPr name="TextBox 10" id="10"/>
          <p:cNvSpPr txBox="true"/>
          <p:nvPr/>
        </p:nvSpPr>
        <p:spPr>
          <a:xfrm rot="0">
            <a:off x="394593" y="239620"/>
            <a:ext cx="8862403" cy="648160"/>
          </a:xfrm>
          <a:prstGeom prst="rect">
            <a:avLst/>
          </a:prstGeom>
        </p:spPr>
        <p:txBody>
          <a:bodyPr anchor="t" rtlCol="false" tIns="0" lIns="0" bIns="0" rIns="0">
            <a:spAutoFit/>
          </a:bodyPr>
          <a:lstStyle/>
          <a:p>
            <a:pPr algn="l">
              <a:lnSpc>
                <a:spcPts val="5198"/>
              </a:lnSpc>
            </a:pPr>
            <a:r>
              <a:rPr lang="en-US" b="true" sz="4155" spc="-12">
                <a:solidFill>
                  <a:srgbClr val="D7E5D8"/>
                </a:solidFill>
                <a:latin typeface="IBM Plex Sans Bold"/>
                <a:ea typeface="IBM Plex Sans Bold"/>
                <a:cs typeface="IBM Plex Sans Bold"/>
                <a:sym typeface="IBM Plex Sans Bold"/>
              </a:rPr>
              <a:t>AVERAGE VARIABLES BY MONTH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273550" y="2268796"/>
            <a:ext cx="13305840" cy="3555737"/>
          </a:xfrm>
          <a:prstGeom prst="rect">
            <a:avLst/>
          </a:prstGeom>
        </p:spPr>
        <p:txBody>
          <a:bodyPr anchor="t" rtlCol="false" tIns="0" lIns="0" bIns="0" rIns="0">
            <a:spAutoFit/>
          </a:bodyPr>
          <a:lstStyle/>
          <a:p>
            <a:pPr algn="l" marL="539524" indent="-269762" lvl="1">
              <a:lnSpc>
                <a:spcPts val="4025"/>
              </a:lnSpc>
              <a:buAutoNum type="arabicPeriod" startAt="1"/>
            </a:pPr>
            <a:r>
              <a:rPr lang="en-US" sz="2498" spc="34">
                <a:solidFill>
                  <a:srgbClr val="D7E5D8"/>
                </a:solidFill>
                <a:latin typeface="Amicale"/>
                <a:ea typeface="Amicale"/>
                <a:cs typeface="Amicale"/>
                <a:sym typeface="Amicale"/>
              </a:rPr>
              <a:t>Temperature : Peaks in summer (July - August) and drops in winter (December - February)</a:t>
            </a:r>
          </a:p>
          <a:p>
            <a:pPr algn="l">
              <a:lnSpc>
                <a:spcPts val="4025"/>
              </a:lnSpc>
            </a:pPr>
          </a:p>
          <a:p>
            <a:pPr algn="l">
              <a:lnSpc>
                <a:spcPts val="4025"/>
              </a:lnSpc>
            </a:pPr>
            <a:r>
              <a:rPr lang="en-US" sz="2498" spc="34">
                <a:solidFill>
                  <a:srgbClr val="D7E5D8"/>
                </a:solidFill>
                <a:latin typeface="Amicale"/>
                <a:ea typeface="Amicale"/>
                <a:cs typeface="Amicale"/>
                <a:sym typeface="Amicale"/>
              </a:rPr>
              <a:t>2. </a:t>
            </a:r>
            <a:r>
              <a:rPr lang="en-US" sz="2498" spc="34">
                <a:solidFill>
                  <a:srgbClr val="D7E5D8"/>
                </a:solidFill>
                <a:latin typeface="Amicale"/>
                <a:ea typeface="Amicale"/>
                <a:cs typeface="Amicale"/>
                <a:sym typeface="Amicale"/>
              </a:rPr>
              <a:t>Precipitation : Winter and fall are the wettest seasons, while summer is dry.</a:t>
            </a:r>
          </a:p>
          <a:p>
            <a:pPr algn="l">
              <a:lnSpc>
                <a:spcPts val="4025"/>
              </a:lnSpc>
            </a:pPr>
          </a:p>
          <a:p>
            <a:pPr algn="l">
              <a:lnSpc>
                <a:spcPts val="4025"/>
              </a:lnSpc>
            </a:pPr>
            <a:r>
              <a:rPr lang="en-US" sz="2498" spc="34">
                <a:solidFill>
                  <a:srgbClr val="D7E5D8"/>
                </a:solidFill>
                <a:latin typeface="Amicale"/>
                <a:ea typeface="Amicale"/>
                <a:cs typeface="Amicale"/>
                <a:sym typeface="Amicale"/>
              </a:rPr>
              <a:t>3. </a:t>
            </a:r>
            <a:r>
              <a:rPr lang="en-US" sz="2498" spc="34">
                <a:solidFill>
                  <a:srgbClr val="D7E5D8"/>
                </a:solidFill>
                <a:latin typeface="Amicale"/>
                <a:ea typeface="Amicale"/>
                <a:cs typeface="Amicale"/>
                <a:sym typeface="Amicale"/>
              </a:rPr>
              <a:t>Wind Speed : Higher in winter, lower in summer.</a:t>
            </a:r>
          </a:p>
          <a:p>
            <a:pPr algn="l">
              <a:lnSpc>
                <a:spcPts val="402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3096591" y="1575856"/>
            <a:ext cx="11286201" cy="3847569"/>
          </a:xfrm>
          <a:custGeom>
            <a:avLst/>
            <a:gdLst/>
            <a:ahLst/>
            <a:cxnLst/>
            <a:rect r="r" b="b" t="t" l="l"/>
            <a:pathLst>
              <a:path h="3847569" w="11286201">
                <a:moveTo>
                  <a:pt x="0" y="0"/>
                </a:moveTo>
                <a:lnTo>
                  <a:pt x="11286201" y="0"/>
                </a:lnTo>
                <a:lnTo>
                  <a:pt x="11286201" y="3847568"/>
                </a:lnTo>
                <a:lnTo>
                  <a:pt x="0" y="3847568"/>
                </a:lnTo>
                <a:lnTo>
                  <a:pt x="0" y="0"/>
                </a:lnTo>
                <a:close/>
              </a:path>
            </a:pathLst>
          </a:custGeom>
          <a:blipFill>
            <a:blip r:embed="rId4"/>
            <a:stretch>
              <a:fillRect l="0" t="0" r="0" b="0"/>
            </a:stretch>
          </a:blipFill>
        </p:spPr>
      </p:sp>
      <p:sp>
        <p:nvSpPr>
          <p:cNvPr name="Freeform 8" id="8"/>
          <p:cNvSpPr/>
          <p:nvPr/>
        </p:nvSpPr>
        <p:spPr>
          <a:xfrm flipH="false" flipV="false" rot="0">
            <a:off x="3096591" y="5423424"/>
            <a:ext cx="11286201" cy="4032963"/>
          </a:xfrm>
          <a:custGeom>
            <a:avLst/>
            <a:gdLst/>
            <a:ahLst/>
            <a:cxnLst/>
            <a:rect r="r" b="b" t="t" l="l"/>
            <a:pathLst>
              <a:path h="4032963" w="11286201">
                <a:moveTo>
                  <a:pt x="0" y="0"/>
                </a:moveTo>
                <a:lnTo>
                  <a:pt x="11286201" y="0"/>
                </a:lnTo>
                <a:lnTo>
                  <a:pt x="11286201" y="4032963"/>
                </a:lnTo>
                <a:lnTo>
                  <a:pt x="0" y="4032963"/>
                </a:lnTo>
                <a:lnTo>
                  <a:pt x="0" y="0"/>
                </a:lnTo>
                <a:close/>
              </a:path>
            </a:pathLst>
          </a:custGeom>
          <a:blipFill>
            <a:blip r:embed="rId5"/>
            <a:stretch>
              <a:fillRect l="0" t="0" r="0" b="0"/>
            </a:stretch>
          </a:blipFill>
        </p:spPr>
      </p:sp>
      <p:sp>
        <p:nvSpPr>
          <p:cNvPr name="TextBox 9" id="9"/>
          <p:cNvSpPr txBox="true"/>
          <p:nvPr/>
        </p:nvSpPr>
        <p:spPr>
          <a:xfrm rot="0">
            <a:off x="711647" y="457651"/>
            <a:ext cx="1253204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VARIABLES DISTRIBUTION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273550" y="2268796"/>
            <a:ext cx="13305840" cy="5070212"/>
          </a:xfrm>
          <a:prstGeom prst="rect">
            <a:avLst/>
          </a:prstGeom>
        </p:spPr>
        <p:txBody>
          <a:bodyPr anchor="t" rtlCol="false" tIns="0" lIns="0" bIns="0" rIns="0">
            <a:spAutoFit/>
          </a:bodyPr>
          <a:lstStyle/>
          <a:p>
            <a:pPr algn="l">
              <a:lnSpc>
                <a:spcPts val="4025"/>
              </a:lnSpc>
            </a:pPr>
            <a:r>
              <a:rPr lang="en-US" sz="2498" spc="34">
                <a:solidFill>
                  <a:srgbClr val="D7E5D8"/>
                </a:solidFill>
                <a:latin typeface="Amicale"/>
                <a:ea typeface="Amicale"/>
                <a:cs typeface="Amicale"/>
                <a:sym typeface="Amicale"/>
              </a:rPr>
              <a:t>Key takeaway :</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1. Seattle’s precipitation is mostly light, but heavy rain does occur occasionally.</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2. Wind speeds are generally low to moderate, with some strong wind events.</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3. Temperature follows a normal pattern, suggesting stable seasonal variation.</a:t>
            </a:r>
          </a:p>
          <a:p>
            <a:pPr algn="l">
              <a:lnSpc>
                <a:spcPts val="4025"/>
              </a:lnSpc>
            </a:pPr>
          </a:p>
          <a:p>
            <a:pPr algn="l">
              <a:lnSpc>
                <a:spcPts val="4025"/>
              </a:lnSpc>
            </a:pPr>
            <a:r>
              <a:rPr lang="en-US" sz="2498" spc="34">
                <a:solidFill>
                  <a:srgbClr val="D7E5D8"/>
                </a:solidFill>
                <a:latin typeface="Amicale Light"/>
                <a:ea typeface="Amicale Light"/>
                <a:cs typeface="Amicale Light"/>
                <a:sym typeface="Amicale Light"/>
              </a:rPr>
              <a:t> 4. Humidity is somewhat normally distributed but can vary significantly.</a:t>
            </a:r>
          </a:p>
          <a:p>
            <a:pPr algn="l">
              <a:lnSpc>
                <a:spcPts val="402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2282" y="2819349"/>
            <a:ext cx="4743166" cy="4648303"/>
          </a:xfrm>
          <a:custGeom>
            <a:avLst/>
            <a:gdLst/>
            <a:ahLst/>
            <a:cxnLst/>
            <a:rect r="r" b="b" t="t" l="l"/>
            <a:pathLst>
              <a:path h="4648303" w="4743166">
                <a:moveTo>
                  <a:pt x="0" y="0"/>
                </a:moveTo>
                <a:lnTo>
                  <a:pt x="4743166" y="0"/>
                </a:lnTo>
                <a:lnTo>
                  <a:pt x="4743166" y="4648302"/>
                </a:lnTo>
                <a:lnTo>
                  <a:pt x="0" y="4648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958660" y="4229060"/>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VISUALIZATION : TABLEAU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9106" y="0"/>
            <a:ext cx="17509787" cy="10287000"/>
          </a:xfrm>
          <a:custGeom>
            <a:avLst/>
            <a:gdLst/>
            <a:ahLst/>
            <a:cxnLst/>
            <a:rect r="r" b="b" t="t" l="l"/>
            <a:pathLst>
              <a:path h="10287000" w="17509787">
                <a:moveTo>
                  <a:pt x="0" y="0"/>
                </a:moveTo>
                <a:lnTo>
                  <a:pt x="17509788" y="0"/>
                </a:lnTo>
                <a:lnTo>
                  <a:pt x="17509788"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29151" y="475875"/>
            <a:ext cx="7112572" cy="9335250"/>
          </a:xfrm>
          <a:custGeom>
            <a:avLst/>
            <a:gdLst/>
            <a:ahLst/>
            <a:cxnLst/>
            <a:rect r="r" b="b" t="t" l="l"/>
            <a:pathLst>
              <a:path h="9335250" w="7112572">
                <a:moveTo>
                  <a:pt x="0" y="0"/>
                </a:moveTo>
                <a:lnTo>
                  <a:pt x="7112571" y="0"/>
                </a:lnTo>
                <a:lnTo>
                  <a:pt x="7112571" y="9335250"/>
                </a:lnTo>
                <a:lnTo>
                  <a:pt x="0" y="9335250"/>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p:cNvPicPr>
            <a:picLocks noChangeAspect="true"/>
          </p:cNvPicPr>
          <p:nvPr/>
        </p:nvPicPr>
        <p:blipFill>
          <a:blip r:embed="rId6"/>
          <a:srcRect l="0" t="0" r="0" b="0"/>
          <a:stretch>
            <a:fillRect/>
          </a:stretch>
        </p:blipFill>
        <p:spPr>
          <a:xfrm flipH="false" flipV="false" rot="0">
            <a:off x="123237" y="2193093"/>
            <a:ext cx="5158853" cy="6329881"/>
          </a:xfrm>
          <a:prstGeom prst="rect">
            <a:avLst/>
          </a:prstGeom>
        </p:spPr>
      </p:pic>
      <p:sp>
        <p:nvSpPr>
          <p:cNvPr name="TextBox 7" id="7"/>
          <p:cNvSpPr txBox="true"/>
          <p:nvPr/>
        </p:nvSpPr>
        <p:spPr>
          <a:xfrm rot="0">
            <a:off x="5817271" y="3025729"/>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MACHINE LEARNING</a:t>
            </a:r>
          </a:p>
        </p:txBody>
      </p:sp>
      <p:sp>
        <p:nvSpPr>
          <p:cNvPr name="TextBox 8" id="8"/>
          <p:cNvSpPr txBox="true"/>
          <p:nvPr/>
        </p:nvSpPr>
        <p:spPr>
          <a:xfrm rot="0">
            <a:off x="6710815" y="5029200"/>
            <a:ext cx="8849634" cy="2396109"/>
          </a:xfrm>
          <a:prstGeom prst="rect">
            <a:avLst/>
          </a:prstGeom>
        </p:spPr>
        <p:txBody>
          <a:bodyPr anchor="t" rtlCol="false" tIns="0" lIns="0" bIns="0" rIns="0">
            <a:spAutoFit/>
          </a:bodyPr>
          <a:lstStyle/>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RANDOM FOREST</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LINEAR REGRESSION</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VECTOR</a:t>
            </a:r>
          </a:p>
          <a:p>
            <a:pPr algn="l" marL="647698" indent="-323849" lvl="1">
              <a:lnSpc>
                <a:spcPts val="4832"/>
              </a:lnSpc>
              <a:buFont typeface="Arial"/>
              <a:buChar char="•"/>
            </a:pPr>
            <a:r>
              <a:rPr lang="en-US" sz="2999" spc="-8">
                <a:solidFill>
                  <a:srgbClr val="D7E5D8"/>
                </a:solidFill>
                <a:latin typeface="IBM Plex Sans"/>
                <a:ea typeface="IBM Plex Sans"/>
                <a:cs typeface="IBM Plex Sans"/>
                <a:sym typeface="IBM Plex Sans"/>
              </a:rPr>
              <a:t>LOGISTIC REGRESSION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8611">
            <a:off x="15125395" y="3691329"/>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350538" y="9224380"/>
            <a:ext cx="703535" cy="703535"/>
          </a:xfrm>
          <a:custGeom>
            <a:avLst/>
            <a:gdLst/>
            <a:ahLst/>
            <a:cxnLst/>
            <a:rect r="r" b="b" t="t" l="l"/>
            <a:pathLst>
              <a:path h="703535" w="703535">
                <a:moveTo>
                  <a:pt x="0" y="0"/>
                </a:moveTo>
                <a:lnTo>
                  <a:pt x="703535" y="0"/>
                </a:lnTo>
                <a:lnTo>
                  <a:pt x="703535" y="703535"/>
                </a:lnTo>
                <a:lnTo>
                  <a:pt x="0" y="70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DATA : SEATTLE WEATHER (2012 - 2015)</a:t>
            </a:r>
          </a:p>
        </p:txBody>
      </p:sp>
      <p:sp>
        <p:nvSpPr>
          <p:cNvPr name="TextBox 6" id="6"/>
          <p:cNvSpPr txBox="true"/>
          <p:nvPr/>
        </p:nvSpPr>
        <p:spPr>
          <a:xfrm rot="0">
            <a:off x="1086041" y="2003392"/>
            <a:ext cx="15138291" cy="508042"/>
          </a:xfrm>
          <a:prstGeom prst="rect">
            <a:avLst/>
          </a:prstGeom>
        </p:spPr>
        <p:txBody>
          <a:bodyPr anchor="t" rtlCol="false" tIns="0" lIns="0" bIns="0" rIns="0">
            <a:spAutoFit/>
          </a:bodyPr>
          <a:lstStyle/>
          <a:p>
            <a:pPr algn="l">
              <a:lnSpc>
                <a:spcPts val="4310"/>
              </a:lnSpc>
            </a:pPr>
            <a:r>
              <a:rPr lang="en-US" sz="2675" spc="-8">
                <a:solidFill>
                  <a:srgbClr val="D7E5D8"/>
                </a:solidFill>
                <a:latin typeface="IBM Plex Sans"/>
                <a:ea typeface="IBM Plex Sans"/>
                <a:cs typeface="IBM Plex Sans"/>
                <a:sym typeface="IBM Plex Sans"/>
              </a:rPr>
              <a:t>Source : Kaggle (--- LINK ---)</a:t>
            </a:r>
          </a:p>
        </p:txBody>
      </p:sp>
      <p:sp>
        <p:nvSpPr>
          <p:cNvPr name="AutoShape 7" id="7"/>
          <p:cNvSpPr/>
          <p:nvPr/>
        </p:nvSpPr>
        <p:spPr>
          <a:xfrm flipH="true">
            <a:off x="1086041" y="4746685"/>
            <a:ext cx="13442745" cy="0"/>
          </a:xfrm>
          <a:prstGeom prst="line">
            <a:avLst/>
          </a:prstGeom>
          <a:ln cap="flat" w="9525">
            <a:solidFill>
              <a:srgbClr val="FFFFFF"/>
            </a:solidFill>
            <a:prstDash val="solid"/>
            <a:headEnd type="none" len="sm" w="sm"/>
            <a:tailEnd type="none" len="sm" w="sm"/>
          </a:ln>
        </p:spPr>
      </p:sp>
      <p:sp>
        <p:nvSpPr>
          <p:cNvPr name="TextBox 8" id="8"/>
          <p:cNvSpPr txBox="true"/>
          <p:nvPr/>
        </p:nvSpPr>
        <p:spPr>
          <a:xfrm rot="0">
            <a:off x="6888544" y="3671567"/>
            <a:ext cx="7460909" cy="972509"/>
          </a:xfrm>
          <a:prstGeom prst="rect">
            <a:avLst/>
          </a:prstGeom>
        </p:spPr>
        <p:txBody>
          <a:bodyPr anchor="t" rtlCol="false" tIns="0" lIns="0" bIns="0" rIns="0">
            <a:spAutoFit/>
          </a:bodyPr>
          <a:lstStyle/>
          <a:p>
            <a:pPr algn="l">
              <a:lnSpc>
                <a:spcPts val="3792"/>
              </a:lnSpc>
            </a:pPr>
            <a:r>
              <a:rPr lang="en-US" sz="2353" spc="32">
                <a:solidFill>
                  <a:srgbClr val="D7E5D8"/>
                </a:solidFill>
                <a:latin typeface="Amicale Light"/>
                <a:ea typeface="Amicale Light"/>
                <a:cs typeface="Amicale Light"/>
                <a:sym typeface="Amicale Light"/>
              </a:rPr>
              <a:t>Clean Data</a:t>
            </a:r>
          </a:p>
          <a:p>
            <a:pPr algn="l">
              <a:lnSpc>
                <a:spcPts val="3792"/>
              </a:lnSpc>
            </a:pPr>
            <a:r>
              <a:rPr lang="en-US" sz="2353" spc="32">
                <a:solidFill>
                  <a:srgbClr val="D7E5D8"/>
                </a:solidFill>
                <a:latin typeface="Amicale Light"/>
                <a:ea typeface="Amicale Light"/>
                <a:cs typeface="Amicale Light"/>
                <a:sym typeface="Amicale Light"/>
              </a:rPr>
              <a:t>Visualize with Matplotlib</a:t>
            </a:r>
          </a:p>
        </p:txBody>
      </p:sp>
      <p:sp>
        <p:nvSpPr>
          <p:cNvPr name="TextBox 9" id="9"/>
          <p:cNvSpPr txBox="true"/>
          <p:nvPr/>
        </p:nvSpPr>
        <p:spPr>
          <a:xfrm rot="0">
            <a:off x="1086041" y="3627393"/>
            <a:ext cx="5347546" cy="79128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PANDAS</a:t>
            </a:r>
          </a:p>
          <a:p>
            <a:pPr algn="l">
              <a:lnSpc>
                <a:spcPts val="3177"/>
              </a:lnSpc>
            </a:pPr>
            <a:r>
              <a:rPr lang="en-US" b="true" sz="2464" spc="24">
                <a:solidFill>
                  <a:srgbClr val="B7EE4A"/>
                </a:solidFill>
                <a:latin typeface="IBM Plex Sans Bold"/>
                <a:ea typeface="IBM Plex Sans Bold"/>
                <a:cs typeface="IBM Plex Sans Bold"/>
                <a:sym typeface="IBM Plex Sans Bold"/>
              </a:rPr>
              <a:t>MATPLOTLIB</a:t>
            </a:r>
          </a:p>
        </p:txBody>
      </p:sp>
      <p:sp>
        <p:nvSpPr>
          <p:cNvPr name="TextBox 10" id="10"/>
          <p:cNvSpPr txBox="true"/>
          <p:nvPr/>
        </p:nvSpPr>
        <p:spPr>
          <a:xfrm rot="0">
            <a:off x="6772743" y="6425067"/>
            <a:ext cx="7460909" cy="1995990"/>
          </a:xfrm>
          <a:prstGeom prst="rect">
            <a:avLst/>
          </a:prstGeom>
        </p:spPr>
        <p:txBody>
          <a:bodyPr anchor="t" rtlCol="false" tIns="0" lIns="0" bIns="0" rIns="0">
            <a:spAutoFit/>
          </a:bodyPr>
          <a:lstStyle/>
          <a:p>
            <a:pPr algn="l">
              <a:lnSpc>
                <a:spcPts val="3953"/>
              </a:lnSpc>
            </a:pPr>
            <a:r>
              <a:rPr lang="en-US" sz="2453" spc="34">
                <a:solidFill>
                  <a:srgbClr val="D7E5D8"/>
                </a:solidFill>
                <a:latin typeface="Amicale Light"/>
                <a:ea typeface="Amicale Light"/>
                <a:cs typeface="Amicale Light"/>
                <a:sym typeface="Amicale Light"/>
              </a:rPr>
              <a:t>Random Forest</a:t>
            </a:r>
          </a:p>
          <a:p>
            <a:pPr algn="l">
              <a:lnSpc>
                <a:spcPts val="3953"/>
              </a:lnSpc>
            </a:pPr>
            <a:r>
              <a:rPr lang="en-US" sz="2453" spc="34">
                <a:solidFill>
                  <a:srgbClr val="D7E5D8"/>
                </a:solidFill>
                <a:latin typeface="Amicale Light"/>
                <a:ea typeface="Amicale Light"/>
                <a:cs typeface="Amicale Light"/>
                <a:sym typeface="Amicale Light"/>
              </a:rPr>
              <a:t>Linear Regression</a:t>
            </a:r>
          </a:p>
          <a:p>
            <a:pPr algn="l">
              <a:lnSpc>
                <a:spcPts val="3953"/>
              </a:lnSpc>
            </a:pPr>
            <a:r>
              <a:rPr lang="en-US" sz="2453" spc="34">
                <a:solidFill>
                  <a:srgbClr val="D7E5D8"/>
                </a:solidFill>
                <a:latin typeface="Amicale Light"/>
                <a:ea typeface="Amicale Light"/>
                <a:cs typeface="Amicale Light"/>
                <a:sym typeface="Amicale Light"/>
              </a:rPr>
              <a:t>Neural Network</a:t>
            </a:r>
          </a:p>
          <a:p>
            <a:pPr algn="l">
              <a:lnSpc>
                <a:spcPts val="3953"/>
              </a:lnSpc>
            </a:pPr>
            <a:r>
              <a:rPr lang="en-US" sz="2453" spc="34">
                <a:solidFill>
                  <a:srgbClr val="D7E5D8"/>
                </a:solidFill>
                <a:latin typeface="Amicale Light"/>
                <a:ea typeface="Amicale Light"/>
                <a:cs typeface="Amicale Light"/>
                <a:sym typeface="Amicale Light"/>
              </a:rPr>
              <a:t>Logistic Regression</a:t>
            </a:r>
          </a:p>
        </p:txBody>
      </p:sp>
      <p:sp>
        <p:nvSpPr>
          <p:cNvPr name="TextBox 11" id="11"/>
          <p:cNvSpPr txBox="true"/>
          <p:nvPr/>
        </p:nvSpPr>
        <p:spPr>
          <a:xfrm rot="0">
            <a:off x="1086041" y="6462334"/>
            <a:ext cx="5347546" cy="39123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MACHINE LEARNING</a:t>
            </a:r>
          </a:p>
        </p:txBody>
      </p:sp>
      <p:sp>
        <p:nvSpPr>
          <p:cNvPr name="AutoShape 12" id="12"/>
          <p:cNvSpPr/>
          <p:nvPr/>
        </p:nvSpPr>
        <p:spPr>
          <a:xfrm flipH="true">
            <a:off x="1086041" y="6164156"/>
            <a:ext cx="13442745"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6772743" y="5007597"/>
            <a:ext cx="7460909" cy="972509"/>
          </a:xfrm>
          <a:prstGeom prst="rect">
            <a:avLst/>
          </a:prstGeom>
        </p:spPr>
        <p:txBody>
          <a:bodyPr anchor="t" rtlCol="false" tIns="0" lIns="0" bIns="0" rIns="0">
            <a:spAutoFit/>
          </a:bodyPr>
          <a:lstStyle/>
          <a:p>
            <a:pPr algn="l">
              <a:lnSpc>
                <a:spcPts val="3792"/>
              </a:lnSpc>
            </a:pPr>
            <a:r>
              <a:rPr lang="en-US" sz="2353" spc="32">
                <a:solidFill>
                  <a:srgbClr val="D7E5D8"/>
                </a:solidFill>
                <a:latin typeface="Amicale Light"/>
                <a:ea typeface="Amicale Light"/>
                <a:cs typeface="Amicale Light"/>
                <a:sym typeface="Amicale Light"/>
              </a:rPr>
              <a:t>Deeper visualization in Tableau to gain more understanding about the data.</a:t>
            </a:r>
          </a:p>
        </p:txBody>
      </p:sp>
      <p:sp>
        <p:nvSpPr>
          <p:cNvPr name="TextBox 14" id="14"/>
          <p:cNvSpPr txBox="true"/>
          <p:nvPr/>
        </p:nvSpPr>
        <p:spPr>
          <a:xfrm rot="0">
            <a:off x="1086041" y="5044863"/>
            <a:ext cx="5347546" cy="391239"/>
          </a:xfrm>
          <a:prstGeom prst="rect">
            <a:avLst/>
          </a:prstGeom>
        </p:spPr>
        <p:txBody>
          <a:bodyPr anchor="t" rtlCol="false" tIns="0" lIns="0" bIns="0" rIns="0">
            <a:spAutoFit/>
          </a:bodyPr>
          <a:lstStyle/>
          <a:p>
            <a:pPr algn="l">
              <a:lnSpc>
                <a:spcPts val="3177"/>
              </a:lnSpc>
            </a:pPr>
            <a:r>
              <a:rPr lang="en-US" b="true" sz="2464" spc="24">
                <a:solidFill>
                  <a:srgbClr val="B7EE4A"/>
                </a:solidFill>
                <a:latin typeface="IBM Plex Sans Bold"/>
                <a:ea typeface="IBM Plex Sans Bold"/>
                <a:cs typeface="IBM Plex Sans Bold"/>
                <a:sym typeface="IBM Plex Sans Bold"/>
              </a:rPr>
              <a:t>TABLEAU</a:t>
            </a:r>
          </a:p>
        </p:txBody>
      </p:sp>
      <p:sp>
        <p:nvSpPr>
          <p:cNvPr name="AutoShape 15" id="15"/>
          <p:cNvSpPr/>
          <p:nvPr/>
        </p:nvSpPr>
        <p:spPr>
          <a:xfrm flipH="true" flipV="true">
            <a:off x="17674808" y="0"/>
            <a:ext cx="0" cy="5159670"/>
          </a:xfrm>
          <a:prstGeom prst="line">
            <a:avLst/>
          </a:prstGeom>
          <a:ln cap="flat" w="19050">
            <a:solidFill>
              <a:srgbClr val="FFFFFF"/>
            </a:solidFill>
            <a:prstDash val="solid"/>
            <a:headEnd type="none" len="sm" w="sm"/>
            <a:tailEnd type="none" len="sm" w="sm"/>
          </a:ln>
        </p:spPr>
      </p:sp>
      <p:sp>
        <p:nvSpPr>
          <p:cNvPr name="AutoShape 16" id="16"/>
          <p:cNvSpPr/>
          <p:nvPr/>
        </p:nvSpPr>
        <p:spPr>
          <a:xfrm flipV="true">
            <a:off x="17674808" y="5659105"/>
            <a:ext cx="0" cy="96012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861672" y="2202745"/>
            <a:ext cx="7929830" cy="6353418"/>
          </a:xfrm>
          <a:custGeom>
            <a:avLst/>
            <a:gdLst/>
            <a:ahLst/>
            <a:cxnLst/>
            <a:rect r="r" b="b" t="t" l="l"/>
            <a:pathLst>
              <a:path h="6353418" w="7929830">
                <a:moveTo>
                  <a:pt x="0" y="0"/>
                </a:moveTo>
                <a:lnTo>
                  <a:pt x="7929830" y="0"/>
                </a:lnTo>
                <a:lnTo>
                  <a:pt x="7929830" y="6353418"/>
                </a:lnTo>
                <a:lnTo>
                  <a:pt x="0" y="6353418"/>
                </a:lnTo>
                <a:lnTo>
                  <a:pt x="0" y="0"/>
                </a:lnTo>
                <a:close/>
              </a:path>
            </a:pathLst>
          </a:custGeom>
          <a:blipFill>
            <a:blip r:embed="rId4"/>
            <a:stretch>
              <a:fillRect l="0" t="0" r="0" b="0"/>
            </a:stretch>
          </a:blipFill>
        </p:spPr>
      </p:sp>
      <p:sp>
        <p:nvSpPr>
          <p:cNvPr name="TextBox 6" id="6"/>
          <p:cNvSpPr txBox="true"/>
          <p:nvPr/>
        </p:nvSpPr>
        <p:spPr>
          <a:xfrm rot="0">
            <a:off x="1028700" y="1000125"/>
            <a:ext cx="16230600" cy="878835"/>
          </a:xfrm>
          <a:prstGeom prst="rect">
            <a:avLst/>
          </a:prstGeom>
        </p:spPr>
        <p:txBody>
          <a:bodyPr anchor="t" rtlCol="false" tIns="0" lIns="0" bIns="0" rIns="0">
            <a:spAutoFit/>
          </a:bodyPr>
          <a:lstStyle/>
          <a:p>
            <a:pPr algn="l">
              <a:lnSpc>
                <a:spcPts val="7025"/>
              </a:lnSpc>
            </a:pPr>
            <a:r>
              <a:rPr lang="en-US" b="true" sz="5616" spc="-16">
                <a:solidFill>
                  <a:srgbClr val="D7E5D8"/>
                </a:solidFill>
                <a:latin typeface="IBM Plex Sans Bold"/>
                <a:ea typeface="IBM Plex Sans Bold"/>
                <a:cs typeface="IBM Plex Sans Bold"/>
                <a:sym typeface="IBM Plex Sans Bold"/>
              </a:rPr>
              <a:t>RANDOM FOREST</a:t>
            </a:r>
          </a:p>
        </p:txBody>
      </p:sp>
      <p:sp>
        <p:nvSpPr>
          <p:cNvPr name="TextBox 7" id="7"/>
          <p:cNvSpPr txBox="true"/>
          <p:nvPr/>
        </p:nvSpPr>
        <p:spPr>
          <a:xfrm rot="0">
            <a:off x="9261106" y="1743413"/>
            <a:ext cx="8540333" cy="7148257"/>
          </a:xfrm>
          <a:prstGeom prst="rect">
            <a:avLst/>
          </a:prstGeom>
        </p:spPr>
        <p:txBody>
          <a:bodyPr anchor="t" rtlCol="false" tIns="0" lIns="0" bIns="0" rIns="0">
            <a:spAutoFit/>
          </a:bodyPr>
          <a:lstStyle/>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Interpretation based on the data :</a:t>
            </a:r>
          </a:p>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Rain: Precision = 0.97, Recall = 0.89, F1-Score = 0.93 * The model correctly classifies rainy days 97% of the time (Precision). </a:t>
            </a:r>
          </a:p>
          <a:p>
            <a:pPr algn="l">
              <a:lnSpc>
                <a:spcPts val="3342"/>
              </a:lnSpc>
            </a:pPr>
            <a:r>
              <a:rPr lang="en-US" sz="2074" spc="29">
                <a:solidFill>
                  <a:srgbClr val="D7E5D8"/>
                </a:solidFill>
                <a:latin typeface="Amicale Light"/>
                <a:ea typeface="Amicale Light"/>
                <a:cs typeface="Amicale Light"/>
                <a:sym typeface="Amicale Light"/>
              </a:rPr>
              <a:t>* It captures 89% of actual rainy days (Recall). * F1-score of 0.93 shows overall strong performance.</a:t>
            </a:r>
          </a:p>
          <a:p>
            <a:pPr algn="l">
              <a:lnSpc>
                <a:spcPts val="3342"/>
              </a:lnSpc>
            </a:pPr>
            <a:r>
              <a:rPr lang="en-US" sz="2074" spc="29">
                <a:solidFill>
                  <a:srgbClr val="D7E5D8"/>
                </a:solidFill>
                <a:latin typeface="Amicale Light"/>
                <a:ea typeface="Amicale Light"/>
                <a:cs typeface="Amicale Light"/>
                <a:sym typeface="Amicale Light"/>
              </a:rPr>
              <a:t>Drizzle: Precision = 0.33, Recall = 0.08, F1-score = 0.12 * The model struggles to classify drizzle, it might be many drizzle days are misclassified. * This suggests that drizzle is hard to differentiate from other conditions.</a:t>
            </a:r>
          </a:p>
          <a:p>
            <a:pPr algn="l">
              <a:lnSpc>
                <a:spcPts val="3342"/>
              </a:lnSpc>
            </a:pPr>
          </a:p>
          <a:p>
            <a:pPr algn="l">
              <a:lnSpc>
                <a:spcPts val="3342"/>
              </a:lnSpc>
            </a:pPr>
            <a:r>
              <a:rPr lang="en-US" sz="2074" spc="29">
                <a:solidFill>
                  <a:srgbClr val="D7E5D8"/>
                </a:solidFill>
                <a:latin typeface="Amicale Light"/>
                <a:ea typeface="Amicale Light"/>
                <a:cs typeface="Amicale Light"/>
                <a:sym typeface="Amicale Light"/>
              </a:rPr>
              <a:t>Accuracy Score = 0.83 (83%)</a:t>
            </a:r>
          </a:p>
          <a:p>
            <a:pPr algn="l">
              <a:lnSpc>
                <a:spcPts val="3342"/>
              </a:lnSpc>
            </a:pPr>
            <a:r>
              <a:rPr lang="en-US" sz="2074" spc="29">
                <a:solidFill>
                  <a:srgbClr val="D7E5D8"/>
                </a:solidFill>
                <a:latin typeface="Amicale Light"/>
                <a:ea typeface="Amicale Light"/>
                <a:cs typeface="Amicale Light"/>
                <a:sym typeface="Amicale Light"/>
              </a:rPr>
              <a:t>Meaning: The model correctly predicts 83% of weather conditions.</a:t>
            </a:r>
          </a:p>
          <a:p>
            <a:pPr algn="l">
              <a:lnSpc>
                <a:spcPts val="3342"/>
              </a:lnSpc>
            </a:pPr>
            <a:r>
              <a:rPr lang="en-US" sz="2074" spc="29">
                <a:solidFill>
                  <a:srgbClr val="D7E5D8"/>
                </a:solidFill>
                <a:latin typeface="Amicale Light"/>
                <a:ea typeface="Amicale Light"/>
                <a:cs typeface="Amicale Light"/>
                <a:sym typeface="Amicale Light"/>
              </a:rPr>
              <a:t>Limitation: Accuracy does not consider class imbalance (some weather types might be rare).</a:t>
            </a:r>
          </a:p>
          <a:p>
            <a:pPr algn="l">
              <a:lnSpc>
                <a:spcPts val="334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194823" y="7600984"/>
            <a:ext cx="3710806" cy="3710806"/>
          </a:xfrm>
          <a:custGeom>
            <a:avLst/>
            <a:gdLst/>
            <a:ahLst/>
            <a:cxnLst/>
            <a:rect r="r" b="b" t="t" l="l"/>
            <a:pathLst>
              <a:path h="3710806" w="3710806">
                <a:moveTo>
                  <a:pt x="0" y="0"/>
                </a:moveTo>
                <a:lnTo>
                  <a:pt x="3710807" y="0"/>
                </a:lnTo>
                <a:lnTo>
                  <a:pt x="3710807" y="3710806"/>
                </a:lnTo>
                <a:lnTo>
                  <a:pt x="0" y="3710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593" y="3007366"/>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15579220" y="637161"/>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530583" y="2401276"/>
            <a:ext cx="8718885" cy="7265737"/>
          </a:xfrm>
          <a:custGeom>
            <a:avLst/>
            <a:gdLst/>
            <a:ahLst/>
            <a:cxnLst/>
            <a:rect r="r" b="b" t="t" l="l"/>
            <a:pathLst>
              <a:path h="7265737" w="8718885">
                <a:moveTo>
                  <a:pt x="0" y="0"/>
                </a:moveTo>
                <a:lnTo>
                  <a:pt x="8718885" y="0"/>
                </a:lnTo>
                <a:lnTo>
                  <a:pt x="8718885" y="7265737"/>
                </a:lnTo>
                <a:lnTo>
                  <a:pt x="0" y="7265737"/>
                </a:lnTo>
                <a:lnTo>
                  <a:pt x="0" y="0"/>
                </a:lnTo>
                <a:close/>
              </a:path>
            </a:pathLst>
          </a:custGeom>
          <a:blipFill>
            <a:blip r:embed="rId4"/>
            <a:stretch>
              <a:fillRect l="0" t="0" r="0" b="0"/>
            </a:stretch>
          </a:blipFill>
        </p:spPr>
      </p:sp>
      <p:sp>
        <p:nvSpPr>
          <p:cNvPr name="Freeform 8" id="8"/>
          <p:cNvSpPr/>
          <p:nvPr/>
        </p:nvSpPr>
        <p:spPr>
          <a:xfrm flipH="false" flipV="false" rot="0">
            <a:off x="9270864" y="2397921"/>
            <a:ext cx="8467719" cy="7269092"/>
          </a:xfrm>
          <a:custGeom>
            <a:avLst/>
            <a:gdLst/>
            <a:ahLst/>
            <a:cxnLst/>
            <a:rect r="r" b="b" t="t" l="l"/>
            <a:pathLst>
              <a:path h="7269092" w="8467719">
                <a:moveTo>
                  <a:pt x="0" y="0"/>
                </a:moveTo>
                <a:lnTo>
                  <a:pt x="8467719" y="0"/>
                </a:lnTo>
                <a:lnTo>
                  <a:pt x="8467719" y="7269092"/>
                </a:lnTo>
                <a:lnTo>
                  <a:pt x="0" y="7269092"/>
                </a:lnTo>
                <a:lnTo>
                  <a:pt x="0" y="0"/>
                </a:lnTo>
                <a:close/>
              </a:path>
            </a:pathLst>
          </a:custGeom>
          <a:blipFill>
            <a:blip r:embed="rId5"/>
            <a:stretch>
              <a:fillRect l="0" t="0" r="0" b="0"/>
            </a:stretch>
          </a:blipFill>
        </p:spPr>
      </p:sp>
      <p:sp>
        <p:nvSpPr>
          <p:cNvPr name="TextBox 9" id="9"/>
          <p:cNvSpPr txBox="true"/>
          <p:nvPr/>
        </p:nvSpPr>
        <p:spPr>
          <a:xfrm rot="0">
            <a:off x="1028700" y="753550"/>
            <a:ext cx="9194119" cy="1352288"/>
          </a:xfrm>
          <a:prstGeom prst="rect">
            <a:avLst/>
          </a:prstGeom>
        </p:spPr>
        <p:txBody>
          <a:bodyPr anchor="t" rtlCol="false" tIns="0" lIns="0" bIns="0" rIns="0">
            <a:spAutoFit/>
          </a:bodyPr>
          <a:lstStyle/>
          <a:p>
            <a:pPr algn="l">
              <a:lnSpc>
                <a:spcPts val="5393"/>
              </a:lnSpc>
            </a:pPr>
            <a:r>
              <a:rPr lang="en-US" b="true" sz="4311" spc="-12">
                <a:solidFill>
                  <a:srgbClr val="D7E5D8"/>
                </a:solidFill>
                <a:latin typeface="IBM Plex Sans Bold"/>
                <a:ea typeface="IBM Plex Sans Bold"/>
                <a:cs typeface="IBM Plex Sans Bold"/>
                <a:sym typeface="IBM Plex Sans Bold"/>
              </a:rPr>
              <a:t>RANDOM FOREST EVALUATION : CONFUSSION MATRIX</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03094" y="585756"/>
            <a:ext cx="15059996" cy="8211910"/>
          </a:xfrm>
          <a:prstGeom prst="rect">
            <a:avLst/>
          </a:prstGeom>
        </p:spPr>
        <p:txBody>
          <a:bodyPr anchor="t" rtlCol="false" tIns="0" lIns="0" bIns="0" rIns="0">
            <a:spAutoFit/>
          </a:bodyPr>
          <a:lstStyle/>
          <a:p>
            <a:pPr algn="l">
              <a:lnSpc>
                <a:spcPts val="3835"/>
              </a:lnSpc>
            </a:pPr>
            <a:r>
              <a:rPr lang="en-US" sz="2380" spc="33">
                <a:solidFill>
                  <a:srgbClr val="D7E5D8"/>
                </a:solidFill>
                <a:latin typeface="Amicale Light"/>
                <a:ea typeface="Amicale Light"/>
                <a:cs typeface="Amicale Light"/>
                <a:sym typeface="Amicale Light"/>
              </a:rPr>
              <a:t>Interpretation based on the data :</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If Rain has 144 in its row under the Rain column, it means 144 rainy days were correctly classified.</a:t>
            </a:r>
          </a:p>
          <a:p>
            <a:pPr algn="l">
              <a:lnSpc>
                <a:spcPts val="3835"/>
              </a:lnSpc>
            </a:pPr>
            <a:r>
              <a:rPr lang="en-US" sz="2380" spc="33">
                <a:solidFill>
                  <a:srgbClr val="D7E5D8"/>
                </a:solidFill>
                <a:latin typeface="Amicale Light"/>
                <a:ea typeface="Amicale Light"/>
                <a:cs typeface="Amicale Light"/>
                <a:sym typeface="Amicale Light"/>
              </a:rPr>
              <a:t>If Rain has 17 under Sun, it means 17 rainy days were misclassified as sunny days.</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 “Sun → Sun” = 95.62% → The model correctly predicts sunny weather 95.62% of the time.</a:t>
            </a:r>
          </a:p>
          <a:p>
            <a:pPr algn="l">
              <a:lnSpc>
                <a:spcPts val="3835"/>
              </a:lnSpc>
            </a:pPr>
            <a:r>
              <a:rPr lang="en-US" sz="2380" spc="33">
                <a:solidFill>
                  <a:srgbClr val="D7E5D8"/>
                </a:solidFill>
                <a:latin typeface="Amicale Light"/>
                <a:ea typeface="Amicale Light"/>
                <a:cs typeface="Amicale Light"/>
                <a:sym typeface="Amicale Light"/>
              </a:rPr>
              <a:t>* “Snow → Rain” = 71.43% → The model misclassifies 71.43% of snowy days as rainy.</a:t>
            </a:r>
          </a:p>
          <a:p>
            <a:pPr algn="l">
              <a:lnSpc>
                <a:spcPts val="3835"/>
              </a:lnSpc>
            </a:pPr>
            <a:r>
              <a:rPr lang="en-US" sz="2380" spc="33">
                <a:solidFill>
                  <a:srgbClr val="D7E5D8"/>
                </a:solidFill>
                <a:latin typeface="Amicale Light"/>
                <a:ea typeface="Amicale Light"/>
                <a:cs typeface="Amicale Light"/>
                <a:sym typeface="Amicale Light"/>
              </a:rPr>
              <a:t>* “Drizzle → Sun” = 84.62% → Most drizzle days are incorrectly classified as sunny.</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Conclusion</a:t>
            </a:r>
          </a:p>
          <a:p>
            <a:pPr algn="l">
              <a:lnSpc>
                <a:spcPts val="3835"/>
              </a:lnSpc>
            </a:pPr>
          </a:p>
          <a:p>
            <a:pPr algn="l">
              <a:lnSpc>
                <a:spcPts val="3835"/>
              </a:lnSpc>
            </a:pPr>
            <a:r>
              <a:rPr lang="en-US" sz="2380" spc="33">
                <a:solidFill>
                  <a:srgbClr val="D7E5D8"/>
                </a:solidFill>
                <a:latin typeface="Amicale Light"/>
                <a:ea typeface="Amicale Light"/>
                <a:cs typeface="Amicale Light"/>
                <a:sym typeface="Amicale Light"/>
              </a:rPr>
              <a:t>* Rainy and Sunny days are well-classified, based on high precision and recall.</a:t>
            </a:r>
          </a:p>
          <a:p>
            <a:pPr algn="l">
              <a:lnSpc>
                <a:spcPts val="3835"/>
              </a:lnSpc>
            </a:pPr>
            <a:r>
              <a:rPr lang="en-US" sz="2380" spc="33">
                <a:solidFill>
                  <a:srgbClr val="D7E5D8"/>
                </a:solidFill>
                <a:latin typeface="Amicale Light"/>
                <a:ea typeface="Amicale Light"/>
                <a:cs typeface="Amicale Light"/>
                <a:sym typeface="Amicale Light"/>
              </a:rPr>
              <a:t>* Drizzle and Fog show weaker performance, meaning they might need more feature engineering.</a:t>
            </a:r>
          </a:p>
          <a:p>
            <a:pPr algn="l">
              <a:lnSpc>
                <a:spcPts val="3835"/>
              </a:lnSpc>
            </a:pPr>
            <a:r>
              <a:rPr lang="en-US" sz="2380" spc="33">
                <a:solidFill>
                  <a:srgbClr val="D7E5D8"/>
                </a:solidFill>
                <a:latin typeface="Amicale Light"/>
                <a:ea typeface="Amicale Light"/>
                <a:cs typeface="Amicale Light"/>
                <a:sym typeface="Amicale Light"/>
              </a:rPr>
              <a:t>* Improvement Suggestions:</a:t>
            </a:r>
          </a:p>
          <a:p>
            <a:pPr algn="l">
              <a:lnSpc>
                <a:spcPts val="3835"/>
              </a:lnSpc>
            </a:pPr>
            <a:r>
              <a:rPr lang="en-US" sz="2380" spc="33">
                <a:solidFill>
                  <a:srgbClr val="D7E5D8"/>
                </a:solidFill>
                <a:latin typeface="Amicale Light"/>
                <a:ea typeface="Amicale Light"/>
                <a:cs typeface="Amicale Light"/>
                <a:sym typeface="Amicale Light"/>
              </a:rPr>
              <a:t>    * Use more features (e.g., humidity, pressure) to differentiate conditions.</a:t>
            </a:r>
          </a:p>
          <a:p>
            <a:pPr algn="l">
              <a:lnSpc>
                <a:spcPts val="3835"/>
              </a:lnSpc>
            </a:pPr>
            <a:r>
              <a:rPr lang="en-US" sz="2380" spc="33">
                <a:solidFill>
                  <a:srgbClr val="D7E5D8"/>
                </a:solidFill>
                <a:latin typeface="Amicale Light"/>
                <a:ea typeface="Amicale Light"/>
                <a:cs typeface="Amicale Light"/>
                <a:sym typeface="Amicale Light"/>
              </a:rPr>
              <a:t>    * Use a balanced dataset to improve classification of rare weather types.</a:t>
            </a:r>
          </a:p>
          <a:p>
            <a:pPr algn="l">
              <a:lnSpc>
                <a:spcPts val="3835"/>
              </a:lnSpc>
            </a:pPr>
            <a:r>
              <a:rPr lang="en-US" sz="2380" spc="33">
                <a:solidFill>
                  <a:srgbClr val="D7E5D8"/>
                </a:solidFill>
                <a:latin typeface="Amicale Light"/>
                <a:ea typeface="Amicale Light"/>
                <a:cs typeface="Amicale Light"/>
                <a:sym typeface="Amicale Light"/>
              </a:rPr>
              <a:t>    * Retrieve more data using open API (e.g., Open Weather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20268438" cy="11933043"/>
          </a:xfrm>
          <a:custGeom>
            <a:avLst/>
            <a:gdLst/>
            <a:ahLst/>
            <a:cxnLst/>
            <a:rect r="r" b="b" t="t" l="l"/>
            <a:pathLst>
              <a:path h="11933043" w="20268438">
                <a:moveTo>
                  <a:pt x="0" y="0"/>
                </a:moveTo>
                <a:lnTo>
                  <a:pt x="20268438" y="0"/>
                </a:lnTo>
                <a:lnTo>
                  <a:pt x="20268438" y="11933043"/>
                </a:lnTo>
                <a:lnTo>
                  <a:pt x="0" y="11933043"/>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3246" y="-424454"/>
            <a:ext cx="20684119" cy="12177775"/>
          </a:xfrm>
          <a:custGeom>
            <a:avLst/>
            <a:gdLst/>
            <a:ahLst/>
            <a:cxnLst/>
            <a:rect r="r" b="b" t="t" l="l"/>
            <a:pathLst>
              <a:path h="12177775" w="20684119">
                <a:moveTo>
                  <a:pt x="0" y="0"/>
                </a:moveTo>
                <a:lnTo>
                  <a:pt x="20684119" y="0"/>
                </a:lnTo>
                <a:lnTo>
                  <a:pt x="20684119" y="12177776"/>
                </a:lnTo>
                <a:lnTo>
                  <a:pt x="0" y="12177776"/>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19597054" cy="11537766"/>
          </a:xfrm>
          <a:custGeom>
            <a:avLst/>
            <a:gdLst/>
            <a:ahLst/>
            <a:cxnLst/>
            <a:rect r="r" b="b" t="t" l="l"/>
            <a:pathLst>
              <a:path h="11537766" w="19597054">
                <a:moveTo>
                  <a:pt x="0" y="0"/>
                </a:moveTo>
                <a:lnTo>
                  <a:pt x="19597054" y="0"/>
                </a:lnTo>
                <a:lnTo>
                  <a:pt x="19597054" y="11537766"/>
                </a:lnTo>
                <a:lnTo>
                  <a:pt x="0" y="11537766"/>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240030"/>
            <a:ext cx="18406306" cy="10836712"/>
          </a:xfrm>
          <a:custGeom>
            <a:avLst/>
            <a:gdLst/>
            <a:ahLst/>
            <a:cxnLst/>
            <a:rect r="r" b="b" t="t" l="l"/>
            <a:pathLst>
              <a:path h="10836712" w="18406306">
                <a:moveTo>
                  <a:pt x="0" y="0"/>
                </a:moveTo>
                <a:lnTo>
                  <a:pt x="18406306" y="0"/>
                </a:lnTo>
                <a:lnTo>
                  <a:pt x="18406306" y="10836712"/>
                </a:lnTo>
                <a:lnTo>
                  <a:pt x="0" y="10836712"/>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15934" y="1854783"/>
            <a:ext cx="11256132" cy="6923227"/>
          </a:xfrm>
          <a:custGeom>
            <a:avLst/>
            <a:gdLst/>
            <a:ahLst/>
            <a:cxnLst/>
            <a:rect r="r" b="b" t="t" l="l"/>
            <a:pathLst>
              <a:path h="6923227" w="11256132">
                <a:moveTo>
                  <a:pt x="0" y="0"/>
                </a:moveTo>
                <a:lnTo>
                  <a:pt x="11256132" y="0"/>
                </a:lnTo>
                <a:lnTo>
                  <a:pt x="11256132" y="6923227"/>
                </a:lnTo>
                <a:lnTo>
                  <a:pt x="0" y="6923227"/>
                </a:lnTo>
                <a:lnTo>
                  <a:pt x="0" y="0"/>
                </a:lnTo>
                <a:close/>
              </a:path>
            </a:pathLst>
          </a:custGeom>
          <a:blipFill>
            <a:blip r:embed="rId2"/>
            <a:stretch>
              <a:fillRect l="0" t="0" r="0" b="0"/>
            </a:stretch>
          </a:blipFill>
        </p:spPr>
      </p:sp>
      <p:sp>
        <p:nvSpPr>
          <p:cNvPr name="TextBox 3" id="3"/>
          <p:cNvSpPr txBox="true"/>
          <p:nvPr/>
        </p:nvSpPr>
        <p:spPr>
          <a:xfrm rot="0">
            <a:off x="443172" y="435985"/>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LINEAR REGRESSION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17313"/>
            <a:ext cx="18288000" cy="11224260"/>
          </a:xfrm>
          <a:custGeom>
            <a:avLst/>
            <a:gdLst/>
            <a:ahLst/>
            <a:cxnLst/>
            <a:rect r="r" b="b" t="t" l="l"/>
            <a:pathLst>
              <a:path h="11224260" w="18288000">
                <a:moveTo>
                  <a:pt x="0" y="0"/>
                </a:moveTo>
                <a:lnTo>
                  <a:pt x="18288000" y="0"/>
                </a:lnTo>
                <a:lnTo>
                  <a:pt x="18288000" y="11224260"/>
                </a:lnTo>
                <a:lnTo>
                  <a:pt x="0" y="1122426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5421" y="-287315"/>
            <a:ext cx="18388527" cy="11285958"/>
          </a:xfrm>
          <a:custGeom>
            <a:avLst/>
            <a:gdLst/>
            <a:ahLst/>
            <a:cxnLst/>
            <a:rect r="r" b="b" t="t" l="l"/>
            <a:pathLst>
              <a:path h="11285958" w="18388527">
                <a:moveTo>
                  <a:pt x="0" y="0"/>
                </a:moveTo>
                <a:lnTo>
                  <a:pt x="18388527" y="0"/>
                </a:lnTo>
                <a:lnTo>
                  <a:pt x="18388527" y="11285958"/>
                </a:lnTo>
                <a:lnTo>
                  <a:pt x="0" y="11285958"/>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474472" y="6690360"/>
            <a:ext cx="7315200" cy="3596640"/>
          </a:xfrm>
          <a:custGeom>
            <a:avLst/>
            <a:gdLst/>
            <a:ahLst/>
            <a:cxnLst/>
            <a:rect r="r" b="b" t="t" l="l"/>
            <a:pathLst>
              <a:path h="3596640" w="731520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5200582" y="774120"/>
            <a:ext cx="11118122" cy="8647429"/>
          </a:xfrm>
          <a:custGeom>
            <a:avLst/>
            <a:gdLst/>
            <a:ahLst/>
            <a:cxnLst/>
            <a:rect r="r" b="b" t="t" l="l"/>
            <a:pathLst>
              <a:path h="8647429" w="11118122">
                <a:moveTo>
                  <a:pt x="0" y="0"/>
                </a:moveTo>
                <a:lnTo>
                  <a:pt x="11118122" y="0"/>
                </a:lnTo>
                <a:lnTo>
                  <a:pt x="11118122" y="8647428"/>
                </a:lnTo>
                <a:lnTo>
                  <a:pt x="0" y="8647428"/>
                </a:lnTo>
                <a:lnTo>
                  <a:pt x="0" y="0"/>
                </a:lnTo>
                <a:close/>
              </a:path>
            </a:pathLst>
          </a:custGeom>
          <a:blipFill>
            <a:blip r:embed="rId6"/>
            <a:stretch>
              <a:fillRect l="0" t="0" r="0" b="0"/>
            </a:stretch>
          </a:blipFill>
        </p:spPr>
      </p:sp>
      <p:sp>
        <p:nvSpPr>
          <p:cNvPr name="TextBox 7" id="7"/>
          <p:cNvSpPr txBox="true"/>
          <p:nvPr/>
        </p:nvSpPr>
        <p:spPr>
          <a:xfrm rot="0">
            <a:off x="428894" y="771525"/>
            <a:ext cx="4664316" cy="1817818"/>
          </a:xfrm>
          <a:prstGeom prst="rect">
            <a:avLst/>
          </a:prstGeom>
        </p:spPr>
        <p:txBody>
          <a:bodyPr anchor="t" rtlCol="false" tIns="0" lIns="0" bIns="0" rIns="0">
            <a:spAutoFit/>
          </a:bodyPr>
          <a:lstStyle/>
          <a:p>
            <a:pPr algn="ctr">
              <a:lnSpc>
                <a:spcPts val="7100"/>
              </a:lnSpc>
              <a:spcBef>
                <a:spcPct val="0"/>
              </a:spcBef>
            </a:pPr>
            <a:r>
              <a:rPr lang="en-US" sz="4407" spc="61">
                <a:solidFill>
                  <a:srgbClr val="FFFFFF"/>
                </a:solidFill>
                <a:latin typeface="Amicale Light"/>
                <a:ea typeface="Amicale Light"/>
                <a:cs typeface="Amicale Light"/>
                <a:sym typeface="Amicale Light"/>
              </a:rPr>
              <a:t>How does the data look like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26433" y="2378099"/>
            <a:ext cx="13435135" cy="5810554"/>
          </a:xfrm>
          <a:custGeom>
            <a:avLst/>
            <a:gdLst/>
            <a:ahLst/>
            <a:cxnLst/>
            <a:rect r="r" b="b" t="t" l="l"/>
            <a:pathLst>
              <a:path h="5810554" w="13435135">
                <a:moveTo>
                  <a:pt x="0" y="0"/>
                </a:moveTo>
                <a:lnTo>
                  <a:pt x="13435134" y="0"/>
                </a:lnTo>
                <a:lnTo>
                  <a:pt x="13435134" y="5810554"/>
                </a:lnTo>
                <a:lnTo>
                  <a:pt x="0" y="5810554"/>
                </a:lnTo>
                <a:lnTo>
                  <a:pt x="0" y="0"/>
                </a:lnTo>
                <a:close/>
              </a:path>
            </a:pathLst>
          </a:custGeom>
          <a:blipFill>
            <a:blip r:embed="rId2"/>
            <a:stretch>
              <a:fillRect l="0" t="0" r="0" b="0"/>
            </a:stretch>
          </a:blipFill>
        </p:spPr>
      </p:sp>
      <p:sp>
        <p:nvSpPr>
          <p:cNvPr name="TextBox 3" id="3"/>
          <p:cNvSpPr txBox="true"/>
          <p:nvPr/>
        </p:nvSpPr>
        <p:spPr>
          <a:xfrm rot="0">
            <a:off x="1496711" y="1009650"/>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15295" y="2177987"/>
            <a:ext cx="11275715" cy="7558446"/>
          </a:xfrm>
          <a:custGeom>
            <a:avLst/>
            <a:gdLst/>
            <a:ahLst/>
            <a:cxnLst/>
            <a:rect r="r" b="b" t="t" l="l"/>
            <a:pathLst>
              <a:path h="7558446" w="11275715">
                <a:moveTo>
                  <a:pt x="0" y="0"/>
                </a:moveTo>
                <a:lnTo>
                  <a:pt x="11275714" y="0"/>
                </a:lnTo>
                <a:lnTo>
                  <a:pt x="11275714" y="7558446"/>
                </a:lnTo>
                <a:lnTo>
                  <a:pt x="0" y="7558446"/>
                </a:lnTo>
                <a:lnTo>
                  <a:pt x="0" y="0"/>
                </a:lnTo>
                <a:close/>
              </a:path>
            </a:pathLst>
          </a:custGeom>
          <a:blipFill>
            <a:blip r:embed="rId2"/>
            <a:stretch>
              <a:fillRect l="0" t="0" r="0" b="0"/>
            </a:stretch>
          </a:blipFill>
        </p:spPr>
      </p:sp>
      <p:sp>
        <p:nvSpPr>
          <p:cNvPr name="TextBox 3" id="3"/>
          <p:cNvSpPr txBox="true"/>
          <p:nvPr/>
        </p:nvSpPr>
        <p:spPr>
          <a:xfrm rot="0">
            <a:off x="1496711" y="1009650"/>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69184" y="2935570"/>
            <a:ext cx="15482774" cy="5889258"/>
          </a:xfrm>
          <a:custGeom>
            <a:avLst/>
            <a:gdLst/>
            <a:ahLst/>
            <a:cxnLst/>
            <a:rect r="r" b="b" t="t" l="l"/>
            <a:pathLst>
              <a:path h="5889258" w="15482774">
                <a:moveTo>
                  <a:pt x="0" y="0"/>
                </a:moveTo>
                <a:lnTo>
                  <a:pt x="15482774" y="0"/>
                </a:lnTo>
                <a:lnTo>
                  <a:pt x="15482774" y="5889259"/>
                </a:lnTo>
                <a:lnTo>
                  <a:pt x="0" y="5889259"/>
                </a:lnTo>
                <a:lnTo>
                  <a:pt x="0" y="0"/>
                </a:lnTo>
                <a:close/>
              </a:path>
            </a:pathLst>
          </a:custGeom>
          <a:blipFill>
            <a:blip r:embed="rId2"/>
            <a:stretch>
              <a:fillRect l="0" t="0" r="0" b="0"/>
            </a:stretch>
          </a:blipFill>
        </p:spPr>
      </p:sp>
      <p:sp>
        <p:nvSpPr>
          <p:cNvPr name="TextBox 3" id="3"/>
          <p:cNvSpPr txBox="true"/>
          <p:nvPr/>
        </p:nvSpPr>
        <p:spPr>
          <a:xfrm rot="0">
            <a:off x="1496711" y="1009650"/>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510148"/>
            <a:ext cx="15892395" cy="6005745"/>
          </a:xfrm>
          <a:custGeom>
            <a:avLst/>
            <a:gdLst/>
            <a:ahLst/>
            <a:cxnLst/>
            <a:rect r="r" b="b" t="t" l="l"/>
            <a:pathLst>
              <a:path h="6005745" w="15892395">
                <a:moveTo>
                  <a:pt x="0" y="0"/>
                </a:moveTo>
                <a:lnTo>
                  <a:pt x="15892395" y="0"/>
                </a:lnTo>
                <a:lnTo>
                  <a:pt x="15892395" y="6005744"/>
                </a:lnTo>
                <a:lnTo>
                  <a:pt x="0" y="6005744"/>
                </a:lnTo>
                <a:lnTo>
                  <a:pt x="0" y="0"/>
                </a:lnTo>
                <a:close/>
              </a:path>
            </a:pathLst>
          </a:custGeom>
          <a:blipFill>
            <a:blip r:embed="rId2"/>
            <a:stretch>
              <a:fillRect l="0" t="0" r="0" b="0"/>
            </a:stretch>
          </a:blipFill>
        </p:spPr>
      </p:sp>
      <p:sp>
        <p:nvSpPr>
          <p:cNvPr name="TextBox 3" id="3"/>
          <p:cNvSpPr txBox="true"/>
          <p:nvPr/>
        </p:nvSpPr>
        <p:spPr>
          <a:xfrm rot="0">
            <a:off x="1496711" y="1009650"/>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452992" y="2632677"/>
            <a:ext cx="13382015" cy="6625623"/>
          </a:xfrm>
          <a:custGeom>
            <a:avLst/>
            <a:gdLst/>
            <a:ahLst/>
            <a:cxnLst/>
            <a:rect r="r" b="b" t="t" l="l"/>
            <a:pathLst>
              <a:path h="6625623" w="13382015">
                <a:moveTo>
                  <a:pt x="0" y="0"/>
                </a:moveTo>
                <a:lnTo>
                  <a:pt x="13382016" y="0"/>
                </a:lnTo>
                <a:lnTo>
                  <a:pt x="13382016" y="6625623"/>
                </a:lnTo>
                <a:lnTo>
                  <a:pt x="0" y="6625623"/>
                </a:lnTo>
                <a:lnTo>
                  <a:pt x="0" y="0"/>
                </a:lnTo>
                <a:close/>
              </a:path>
            </a:pathLst>
          </a:custGeom>
          <a:blipFill>
            <a:blip r:embed="rId2"/>
            <a:stretch>
              <a:fillRect l="0" t="0" r="0" b="0"/>
            </a:stretch>
          </a:blipFill>
        </p:spPr>
      </p:sp>
      <p:sp>
        <p:nvSpPr>
          <p:cNvPr name="TextBox 3" id="3"/>
          <p:cNvSpPr txBox="true"/>
          <p:nvPr/>
        </p:nvSpPr>
        <p:spPr>
          <a:xfrm rot="0">
            <a:off x="1496711" y="1009650"/>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76324" y="2030441"/>
            <a:ext cx="12716564" cy="7227859"/>
          </a:xfrm>
          <a:custGeom>
            <a:avLst/>
            <a:gdLst/>
            <a:ahLst/>
            <a:cxnLst/>
            <a:rect r="r" b="b" t="t" l="l"/>
            <a:pathLst>
              <a:path h="7227859" w="12716564">
                <a:moveTo>
                  <a:pt x="0" y="0"/>
                </a:moveTo>
                <a:lnTo>
                  <a:pt x="12716564" y="0"/>
                </a:lnTo>
                <a:lnTo>
                  <a:pt x="12716564" y="7227859"/>
                </a:lnTo>
                <a:lnTo>
                  <a:pt x="0" y="7227859"/>
                </a:lnTo>
                <a:lnTo>
                  <a:pt x="0" y="0"/>
                </a:lnTo>
                <a:close/>
              </a:path>
            </a:pathLst>
          </a:custGeom>
          <a:blipFill>
            <a:blip r:embed="rId2"/>
            <a:stretch>
              <a:fillRect l="0" t="0" r="0" b="0"/>
            </a:stretch>
          </a:blipFill>
        </p:spPr>
      </p:sp>
      <p:sp>
        <p:nvSpPr>
          <p:cNvPr name="TextBox 3" id="3"/>
          <p:cNvSpPr txBox="true"/>
          <p:nvPr/>
        </p:nvSpPr>
        <p:spPr>
          <a:xfrm rot="0">
            <a:off x="872147" y="564848"/>
            <a:ext cx="7813860"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NEURAL NETWORKS</a:t>
            </a:r>
          </a:p>
        </p:txBody>
      </p:sp>
    </p:spTree>
  </p:cSld>
  <p:clrMapOvr>
    <a:masterClrMapping/>
  </p:clrMapOvr>
</p:sld>
</file>

<file path=ppt/slides/slide36.xml><?xml version="1.0" encoding="utf-8"?>
<p:sld xmlns:p="http://schemas.openxmlformats.org/presentationml/2006/main" xmlns:a="http://schemas.openxmlformats.org/drawingml/2006/main">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2861059"/>
            <a:ext cx="16065995" cy="4578632"/>
          </a:xfrm>
          <a:prstGeom prst="rect">
            <a:avLst/>
          </a:prstGeom>
        </p:spPr>
        <p:txBody>
          <a:bodyPr anchor="t" rtlCol="false" tIns="0" lIns="0" bIns="0" rIns="0">
            <a:spAutoFit/>
          </a:bodyPr>
          <a:lstStyle/>
          <a:p>
            <a:pPr algn="l">
              <a:lnSpc>
                <a:spcPts val="5202"/>
              </a:lnSpc>
            </a:pPr>
            <a:r>
              <a:rPr lang="en-US" sz="3229" spc="-9">
                <a:solidFill>
                  <a:srgbClr val="D7E5D8"/>
                </a:solidFill>
                <a:latin typeface="IBM Plex Sans"/>
                <a:ea typeface="IBM Plex Sans"/>
                <a:cs typeface="IBM Plex Sans"/>
                <a:sym typeface="IBM Plex Sans"/>
              </a:rPr>
              <a:t>Conclusion:</a:t>
            </a:r>
          </a:p>
          <a:p>
            <a:pPr algn="l">
              <a:lnSpc>
                <a:spcPts val="5202"/>
              </a:lnSpc>
            </a:pPr>
          </a:p>
          <a:p>
            <a:pPr algn="l">
              <a:lnSpc>
                <a:spcPts val="5202"/>
              </a:lnSpc>
            </a:pPr>
            <a:r>
              <a:rPr lang="en-US" sz="3229" spc="-9">
                <a:solidFill>
                  <a:srgbClr val="D7E5D8"/>
                </a:solidFill>
                <a:latin typeface="IBM Plex Sans"/>
                <a:ea typeface="IBM Plex Sans"/>
                <a:cs typeface="IBM Plex Sans"/>
                <a:sym typeface="IBM Plex Sans"/>
              </a:rPr>
              <a:t>The Neural Network model we created was not that accurate and had a normalized MAE of ~0.117 which is about 4.37 C. Neural Networks require many rows of data to develop, and due to the smaller data size we may suffer from some overfitting issues. For this specific case, therefore, linear regression is a better machine learning model than our tried neural network with its respective hyperparameters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2570541"/>
            <a:ext cx="4995604" cy="4995604"/>
          </a:xfrm>
          <a:custGeom>
            <a:avLst/>
            <a:gdLst/>
            <a:ahLst/>
            <a:cxnLst/>
            <a:rect r="r" b="b" t="t" l="l"/>
            <a:pathLst>
              <a:path h="4995604" w="4995604">
                <a:moveTo>
                  <a:pt x="0" y="0"/>
                </a:moveTo>
                <a:lnTo>
                  <a:pt x="4995604" y="0"/>
                </a:lnTo>
                <a:lnTo>
                  <a:pt x="4995604" y="4995604"/>
                </a:lnTo>
                <a:lnTo>
                  <a:pt x="0" y="49956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548790" y="3025729"/>
            <a:ext cx="10011659" cy="184789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VISUALIZATION : PANDAS &amp; MATPLOTLIB</a:t>
            </a:r>
          </a:p>
        </p:txBody>
      </p:sp>
      <p:sp>
        <p:nvSpPr>
          <p:cNvPr name="TextBox 8" id="8"/>
          <p:cNvSpPr txBox="true"/>
          <p:nvPr/>
        </p:nvSpPr>
        <p:spPr>
          <a:xfrm rot="0">
            <a:off x="5548790" y="5474339"/>
            <a:ext cx="8849634" cy="1707112"/>
          </a:xfrm>
          <a:prstGeom prst="rect">
            <a:avLst/>
          </a:prstGeom>
        </p:spPr>
        <p:txBody>
          <a:bodyPr anchor="t" rtlCol="false" tIns="0" lIns="0" bIns="0" rIns="0">
            <a:spAutoFit/>
          </a:bodyPr>
          <a:lstStyle/>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VARIABLES CORRELATION</a:t>
            </a:r>
          </a:p>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WEATHER FREQUENCY</a:t>
            </a:r>
          </a:p>
          <a:p>
            <a:pPr algn="l" marL="621525" indent="-310762" lvl="1">
              <a:lnSpc>
                <a:spcPts val="4637"/>
              </a:lnSpc>
              <a:buFont typeface="Arial"/>
              <a:buChar char="•"/>
            </a:pPr>
            <a:r>
              <a:rPr lang="en-US" sz="2878" spc="-8">
                <a:solidFill>
                  <a:srgbClr val="D7E5D8"/>
                </a:solidFill>
                <a:latin typeface="IBM Plex Sans"/>
                <a:ea typeface="IBM Plex Sans"/>
                <a:cs typeface="IBM Plex Sans"/>
                <a:sym typeface="IBM Plex Sans"/>
              </a:rPr>
              <a:t>AVERAGE VARIABLES BY MONTH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596745" y="1328449"/>
            <a:ext cx="9171341" cy="7560350"/>
          </a:xfrm>
          <a:custGeom>
            <a:avLst/>
            <a:gdLst/>
            <a:ahLst/>
            <a:cxnLst/>
            <a:rect r="r" b="b" t="t" l="l"/>
            <a:pathLst>
              <a:path h="7560350" w="9171341">
                <a:moveTo>
                  <a:pt x="0" y="0"/>
                </a:moveTo>
                <a:lnTo>
                  <a:pt x="9171340" y="0"/>
                </a:lnTo>
                <a:lnTo>
                  <a:pt x="9171340" y="7560350"/>
                </a:lnTo>
                <a:lnTo>
                  <a:pt x="0" y="7560350"/>
                </a:lnTo>
                <a:lnTo>
                  <a:pt x="0" y="0"/>
                </a:lnTo>
                <a:close/>
              </a:path>
            </a:pathLst>
          </a:custGeom>
          <a:blipFill>
            <a:blip r:embed="rId4"/>
            <a:stretch>
              <a:fillRect l="0" t="0" r="0" b="0"/>
            </a:stretch>
          </a:blipFill>
        </p:spPr>
      </p:sp>
      <p:sp>
        <p:nvSpPr>
          <p:cNvPr name="Freeform 9" id="9"/>
          <p:cNvSpPr/>
          <p:nvPr/>
        </p:nvSpPr>
        <p:spPr>
          <a:xfrm flipH="false" flipV="false" rot="0">
            <a:off x="500412" y="2295411"/>
            <a:ext cx="7599295" cy="2212822"/>
          </a:xfrm>
          <a:custGeom>
            <a:avLst/>
            <a:gdLst/>
            <a:ahLst/>
            <a:cxnLst/>
            <a:rect r="r" b="b" t="t" l="l"/>
            <a:pathLst>
              <a:path h="2212822" w="7599295">
                <a:moveTo>
                  <a:pt x="0" y="0"/>
                </a:moveTo>
                <a:lnTo>
                  <a:pt x="7599295" y="0"/>
                </a:lnTo>
                <a:lnTo>
                  <a:pt x="7599295" y="2212821"/>
                </a:lnTo>
                <a:lnTo>
                  <a:pt x="0" y="2212821"/>
                </a:lnTo>
                <a:lnTo>
                  <a:pt x="0" y="0"/>
                </a:lnTo>
                <a:close/>
              </a:path>
            </a:pathLst>
          </a:custGeom>
          <a:blipFill>
            <a:blip r:embed="rId5"/>
            <a:stretch>
              <a:fillRect l="0" t="0" r="0" b="0"/>
            </a:stretch>
          </a:blipFill>
        </p:spPr>
      </p:sp>
      <p:sp>
        <p:nvSpPr>
          <p:cNvPr name="TextBox 10" id="10"/>
          <p:cNvSpPr txBox="true"/>
          <p:nvPr/>
        </p:nvSpPr>
        <p:spPr>
          <a:xfrm rot="0">
            <a:off x="1755418" y="5525676"/>
            <a:ext cx="4631684" cy="1528275"/>
          </a:xfrm>
          <a:prstGeom prst="rect">
            <a:avLst/>
          </a:prstGeom>
        </p:spPr>
        <p:txBody>
          <a:bodyPr anchor="t" rtlCol="false" tIns="0" lIns="0" bIns="0" rIns="0">
            <a:spAutoFit/>
          </a:bodyPr>
          <a:lstStyle/>
          <a:p>
            <a:pPr algn="ctr">
              <a:lnSpc>
                <a:spcPts val="2469"/>
              </a:lnSpc>
            </a:pPr>
            <a:r>
              <a:rPr lang="en-US" b="true" sz="1915" spc="19">
                <a:solidFill>
                  <a:srgbClr val="FFFFFF"/>
                </a:solidFill>
                <a:latin typeface="IBM Plex Sans Bold"/>
                <a:ea typeface="IBM Plex Sans Bold"/>
                <a:cs typeface="IBM Plex Sans Bold"/>
                <a:sym typeface="IBM Plex Sans Bold"/>
              </a:rPr>
              <a:t>Close to 1: Strong positive correlation.</a:t>
            </a:r>
          </a:p>
          <a:p>
            <a:pPr algn="ctr">
              <a:lnSpc>
                <a:spcPts val="2469"/>
              </a:lnSpc>
            </a:pPr>
          </a:p>
          <a:p>
            <a:pPr algn="ctr">
              <a:lnSpc>
                <a:spcPts val="2469"/>
              </a:lnSpc>
            </a:pPr>
            <a:r>
              <a:rPr lang="en-US" b="true" sz="1915" spc="19">
                <a:solidFill>
                  <a:srgbClr val="FFFFFF"/>
                </a:solidFill>
                <a:latin typeface="IBM Plex Sans Bold"/>
                <a:ea typeface="IBM Plex Sans Bold"/>
                <a:cs typeface="IBM Plex Sans Bold"/>
                <a:sym typeface="IBM Plex Sans Bold"/>
              </a:rPr>
              <a:t>Close to -1: Strong negative correlation.</a:t>
            </a:r>
          </a:p>
          <a:p>
            <a:pPr algn="ctr">
              <a:lnSpc>
                <a:spcPts val="2469"/>
              </a:lnSpc>
            </a:pPr>
          </a:p>
          <a:p>
            <a:pPr algn="ctr">
              <a:lnSpc>
                <a:spcPts val="2469"/>
              </a:lnSpc>
              <a:spcBef>
                <a:spcPct val="0"/>
              </a:spcBef>
            </a:pPr>
            <a:r>
              <a:rPr lang="en-US" b="true" sz="1915" spc="19">
                <a:solidFill>
                  <a:srgbClr val="FFFFFF"/>
                </a:solidFill>
                <a:latin typeface="IBM Plex Sans Bold"/>
                <a:ea typeface="IBM Plex Sans Bold"/>
                <a:cs typeface="IBM Plex Sans Bold"/>
                <a:sym typeface="IBM Plex Sans Bold"/>
              </a:rPr>
              <a:t>Close to 0: No correlation.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18906" y="1185802"/>
            <a:ext cx="14438346" cy="7080922"/>
          </a:xfrm>
          <a:prstGeom prst="rect">
            <a:avLst/>
          </a:prstGeom>
        </p:spPr>
        <p:txBody>
          <a:bodyPr anchor="t" rtlCol="false" tIns="0" lIns="0" bIns="0" rIns="0">
            <a:spAutoFit/>
          </a:bodyPr>
          <a:lstStyle/>
          <a:p>
            <a:pPr algn="l">
              <a:lnSpc>
                <a:spcPts val="4290"/>
              </a:lnSpc>
            </a:pPr>
            <a:r>
              <a:rPr lang="en-US" sz="2663" spc="37">
                <a:solidFill>
                  <a:srgbClr val="D7E5D8"/>
                </a:solidFill>
                <a:latin typeface="Amicale Light"/>
                <a:ea typeface="Amicale Light"/>
                <a:cs typeface="Amicale Light"/>
                <a:sym typeface="Amicale Light"/>
              </a:rPr>
              <a:t>Key Takeaways: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Temperature (max &amp; min) is the most strongly correlated variable in the dataset.</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Wind and precipitation have a moderate positive relationship, suggesting that windier conditions might be associated with more precipitation.</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Precipitation has a weak negative relationship with temperature, indicating a slight tendency for rainier conditions to be associated with cooler temperatures.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 Wind and temperature have weak negative correlations, meaning stronger winds might be slightly associated with lower temperatures.</a:t>
            </a:r>
          </a:p>
          <a:p>
            <a:pPr algn="l">
              <a:lnSpc>
                <a:spcPts val="429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2269335"/>
            <a:ext cx="8447011" cy="5566909"/>
          </a:xfrm>
          <a:custGeom>
            <a:avLst/>
            <a:gdLst/>
            <a:ahLst/>
            <a:cxnLst/>
            <a:rect r="r" b="b" t="t" l="l"/>
            <a:pathLst>
              <a:path h="5566909" w="8447011">
                <a:moveTo>
                  <a:pt x="0" y="0"/>
                </a:moveTo>
                <a:lnTo>
                  <a:pt x="8447011" y="0"/>
                </a:lnTo>
                <a:lnTo>
                  <a:pt x="8447011" y="5566909"/>
                </a:lnTo>
                <a:lnTo>
                  <a:pt x="0" y="5566909"/>
                </a:lnTo>
                <a:lnTo>
                  <a:pt x="0" y="0"/>
                </a:lnTo>
                <a:close/>
              </a:path>
            </a:pathLst>
          </a:custGeom>
          <a:blipFill>
            <a:blip r:embed="rId4"/>
            <a:stretch>
              <a:fillRect l="0" t="0" r="0" b="0"/>
            </a:stretch>
          </a:blipFill>
        </p:spPr>
      </p:sp>
      <p:sp>
        <p:nvSpPr>
          <p:cNvPr name="Freeform 9" id="9"/>
          <p:cNvSpPr/>
          <p:nvPr/>
        </p:nvSpPr>
        <p:spPr>
          <a:xfrm flipH="false" flipV="false" rot="0">
            <a:off x="10129245" y="2269335"/>
            <a:ext cx="7372716" cy="7479224"/>
          </a:xfrm>
          <a:custGeom>
            <a:avLst/>
            <a:gdLst/>
            <a:ahLst/>
            <a:cxnLst/>
            <a:rect r="r" b="b" t="t" l="l"/>
            <a:pathLst>
              <a:path h="7479224" w="7372716">
                <a:moveTo>
                  <a:pt x="0" y="0"/>
                </a:moveTo>
                <a:lnTo>
                  <a:pt x="7372716" y="0"/>
                </a:lnTo>
                <a:lnTo>
                  <a:pt x="7372716" y="7479224"/>
                </a:lnTo>
                <a:lnTo>
                  <a:pt x="0" y="7479224"/>
                </a:lnTo>
                <a:lnTo>
                  <a:pt x="0" y="0"/>
                </a:lnTo>
                <a:close/>
              </a:path>
            </a:pathLst>
          </a:custGeom>
          <a:blipFill>
            <a:blip r:embed="rId5"/>
            <a:stretch>
              <a:fillRect l="0" t="0" r="0" b="0"/>
            </a:stretch>
          </a:blipFill>
        </p:spPr>
      </p:sp>
      <p:sp>
        <p:nvSpPr>
          <p:cNvPr name="TextBox 10" id="10"/>
          <p:cNvSpPr txBox="true"/>
          <p:nvPr/>
        </p:nvSpPr>
        <p:spPr>
          <a:xfrm rot="0">
            <a:off x="1028700" y="923925"/>
            <a:ext cx="12001964"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WEATHER FREQUENCY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18906" y="2025059"/>
            <a:ext cx="14438346" cy="5452147"/>
          </a:xfrm>
          <a:prstGeom prst="rect">
            <a:avLst/>
          </a:prstGeom>
        </p:spPr>
        <p:txBody>
          <a:bodyPr anchor="t" rtlCol="false" tIns="0" lIns="0" bIns="0" rIns="0">
            <a:spAutoFit/>
          </a:bodyPr>
          <a:lstStyle/>
          <a:p>
            <a:pPr algn="l">
              <a:lnSpc>
                <a:spcPts val="4290"/>
              </a:lnSpc>
            </a:pPr>
            <a:r>
              <a:rPr lang="en-US" sz="2663" spc="37">
                <a:solidFill>
                  <a:srgbClr val="D7E5D8"/>
                </a:solidFill>
                <a:latin typeface="Amicale Light"/>
                <a:ea typeface="Amicale Light"/>
                <a:cs typeface="Amicale Light"/>
                <a:sym typeface="Amicale Light"/>
              </a:rPr>
              <a:t>Key Takeaways:</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1. Seattle has a nearly even split between sunny and rainy days (~44% each), which aligns with its reputation for frequent rain but also significant sunshine.</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2. Fog is a minor but notable weather condition, appearing around 7% of the time.</a:t>
            </a:r>
          </a:p>
          <a:p>
            <a:pPr algn="l">
              <a:lnSpc>
                <a:spcPts val="4290"/>
              </a:lnSpc>
            </a:pPr>
          </a:p>
          <a:p>
            <a:pPr algn="l">
              <a:lnSpc>
                <a:spcPts val="4290"/>
              </a:lnSpc>
            </a:pPr>
            <a:r>
              <a:rPr lang="en-US" sz="2663" spc="37">
                <a:solidFill>
                  <a:srgbClr val="D7E5D8"/>
                </a:solidFill>
                <a:latin typeface="Amicale Light"/>
                <a:ea typeface="Amicale Light"/>
                <a:cs typeface="Amicale Light"/>
                <a:sym typeface="Amicale Light"/>
              </a:rPr>
              <a:t> 3. Drizzle and snow are the least common weather types, with snow being very rare (only 1.8% of occurrences).</a:t>
            </a:r>
          </a:p>
          <a:p>
            <a:pPr algn="l">
              <a:lnSpc>
                <a:spcPts val="42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617914" y="2347784"/>
            <a:ext cx="12563260" cy="6541015"/>
          </a:xfrm>
          <a:custGeom>
            <a:avLst/>
            <a:gdLst/>
            <a:ahLst/>
            <a:cxnLst/>
            <a:rect r="r" b="b" t="t" l="l"/>
            <a:pathLst>
              <a:path h="6541015" w="12563260">
                <a:moveTo>
                  <a:pt x="0" y="0"/>
                </a:moveTo>
                <a:lnTo>
                  <a:pt x="12563260" y="0"/>
                </a:lnTo>
                <a:lnTo>
                  <a:pt x="12563260" y="6541015"/>
                </a:lnTo>
                <a:lnTo>
                  <a:pt x="0" y="6541015"/>
                </a:lnTo>
                <a:lnTo>
                  <a:pt x="0" y="0"/>
                </a:lnTo>
                <a:close/>
              </a:path>
            </a:pathLst>
          </a:custGeom>
          <a:blipFill>
            <a:blip r:embed="rId4"/>
            <a:stretch>
              <a:fillRect l="0" t="0" r="0" b="0"/>
            </a:stretch>
          </a:blipFill>
        </p:spPr>
      </p:sp>
      <p:sp>
        <p:nvSpPr>
          <p:cNvPr name="TextBox 9" id="9"/>
          <p:cNvSpPr txBox="true"/>
          <p:nvPr/>
        </p:nvSpPr>
        <p:spPr>
          <a:xfrm rot="0">
            <a:off x="1028700" y="923925"/>
            <a:ext cx="12001964"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MONTHLY WEATHER CONDITION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DAGgcATw3BU</dc:identifier>
  <dcterms:modified xsi:type="dcterms:W3CDTF">2011-08-01T06:04:30Z</dcterms:modified>
  <cp:revision>1</cp:revision>
  <dc:title>Green Dark Photo-centric Machine Learning Presentation</dc:title>
</cp:coreProperties>
</file>